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52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jfif"/><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fif"/><Relationship Id="rId4" Type="http://schemas.openxmlformats.org/officeDocument/2006/relationships/image" Target="../media/image42.jfif"/></Relationships>
</file>

<file path=ppt/slides/_rels/slide11.xml.rels><?xml version="1.0" encoding="UTF-8" standalone="yes"?>
<Relationships xmlns="http://schemas.openxmlformats.org/package/2006/relationships"><Relationship Id="rId3" Type="http://schemas.openxmlformats.org/officeDocument/2006/relationships/image" Target="../media/image46.jfif"/><Relationship Id="rId2" Type="http://schemas.openxmlformats.org/officeDocument/2006/relationships/image" Target="../media/image45.jfif"/><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fif"/></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fi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g"/><Relationship Id="rId4" Type="http://schemas.openxmlformats.org/officeDocument/2006/relationships/image" Target="../media/image4.jfif"/></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image" Target="../media/image12.jfif"/><Relationship Id="rId7" Type="http://schemas.openxmlformats.org/officeDocument/2006/relationships/image" Target="../media/image16.jfi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fif"/><Relationship Id="rId5" Type="http://schemas.openxmlformats.org/officeDocument/2006/relationships/image" Target="../media/image14.png"/><Relationship Id="rId4" Type="http://schemas.openxmlformats.org/officeDocument/2006/relationships/image" Target="../media/image13.jfif"/></Relationships>
</file>

<file path=ppt/slides/_rels/slide5.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fif"/><Relationship Id="rId4" Type="http://schemas.openxmlformats.org/officeDocument/2006/relationships/image" Target="../media/image19.jfi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fif"/><Relationship Id="rId1" Type="http://schemas.openxmlformats.org/officeDocument/2006/relationships/slideLayout" Target="../slideLayouts/slideLayout2.xml"/><Relationship Id="rId5" Type="http://schemas.openxmlformats.org/officeDocument/2006/relationships/image" Target="../media/image25.jfif"/><Relationship Id="rId4" Type="http://schemas.openxmlformats.org/officeDocument/2006/relationships/image" Target="../media/image24.jfif"/></Relationships>
</file>

<file path=ppt/slides/_rels/slide7.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26.jfif"/><Relationship Id="rId1" Type="http://schemas.openxmlformats.org/officeDocument/2006/relationships/slideLayout" Target="../slideLayouts/slideLayout2.xml"/><Relationship Id="rId5" Type="http://schemas.openxmlformats.org/officeDocument/2006/relationships/image" Target="../media/image29.jfif"/><Relationship Id="rId4" Type="http://schemas.openxmlformats.org/officeDocument/2006/relationships/image" Target="../media/image28.jfif"/></Relationships>
</file>

<file path=ppt/slides/_rels/slide8.xml.rels><?xml version="1.0" encoding="UTF-8" standalone="yes"?>
<Relationships xmlns="http://schemas.openxmlformats.org/package/2006/relationships"><Relationship Id="rId3" Type="http://schemas.openxmlformats.org/officeDocument/2006/relationships/image" Target="../media/image31.jfif"/><Relationship Id="rId2" Type="http://schemas.openxmlformats.org/officeDocument/2006/relationships/image" Target="../media/image30.jfif"/><Relationship Id="rId1" Type="http://schemas.openxmlformats.org/officeDocument/2006/relationships/slideLayout" Target="../slideLayouts/slideLayout2.xml"/><Relationship Id="rId6" Type="http://schemas.openxmlformats.org/officeDocument/2006/relationships/image" Target="../media/image34.jfif"/><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fif"/><Relationship Id="rId5" Type="http://schemas.openxmlformats.org/officeDocument/2006/relationships/image" Target="../media/image38.png"/><Relationship Id="rId4" Type="http://schemas.openxmlformats.org/officeDocument/2006/relationships/image" Target="../media/image37.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Изображение выглядит как машина, мультфильм, иллюстрация&#10;&#10;Контент, сгенерированный ИИ, может содержать ошибки.">
            <a:extLst>
              <a:ext uri="{FF2B5EF4-FFF2-40B4-BE49-F238E27FC236}">
                <a16:creationId xmlns:a16="http://schemas.microsoft.com/office/drawing/2014/main" id="{7BA6B947-56F2-B6C9-D00C-E12ED5CCECB5}"/>
              </a:ext>
            </a:extLst>
          </p:cNvPr>
          <p:cNvPicPr>
            <a:picLocks noChangeAspect="1"/>
          </p:cNvPicPr>
          <p:nvPr/>
        </p:nvPicPr>
        <p:blipFill>
          <a:blip r:embed="rId2"/>
          <a:stretch>
            <a:fillRect/>
          </a:stretch>
        </p:blipFill>
        <p:spPr>
          <a:xfrm>
            <a:off x="142876" y="850106"/>
            <a:ext cx="5157788" cy="5157788"/>
          </a:xfrm>
          <a:prstGeom prst="rect">
            <a:avLst/>
          </a:prstGeom>
        </p:spPr>
      </p:pic>
      <p:sp>
        <p:nvSpPr>
          <p:cNvPr id="8" name="TextBox 7">
            <a:extLst>
              <a:ext uri="{FF2B5EF4-FFF2-40B4-BE49-F238E27FC236}">
                <a16:creationId xmlns:a16="http://schemas.microsoft.com/office/drawing/2014/main" id="{B4494FAF-EE5C-CB9A-1D38-CFBE4FF6B7DF}"/>
              </a:ext>
            </a:extLst>
          </p:cNvPr>
          <p:cNvSpPr txBox="1"/>
          <p:nvPr/>
        </p:nvSpPr>
        <p:spPr>
          <a:xfrm>
            <a:off x="5476873" y="751344"/>
            <a:ext cx="3524251" cy="5355312"/>
          </a:xfrm>
          <a:prstGeom prst="rect">
            <a:avLst/>
          </a:prstGeom>
          <a:noFill/>
        </p:spPr>
        <p:txBody>
          <a:bodyPr wrap="square" rtlCol="0">
            <a:spAutoFit/>
          </a:bodyPr>
          <a:lstStyle/>
          <a:p>
            <a:r>
              <a:rPr lang="kk-KZ" b="1" dirty="0"/>
              <a:t>Инженерлік механикадағы</a:t>
            </a:r>
            <a:r>
              <a:rPr lang="kk-KZ" dirty="0"/>
              <a:t> эксперименттік әдістер. Инженерлік механикадағы эксперименттік әдістер әртүрлі техникалар мен құралдарды қамтиды, олар механикалық жүйелердің қасиеттерін талдау, өлшеу және тексеру үшін қолданылады. Бұл әдістер инженерлерге теориялық модельдерді растауға, жобаларды оңтайландыруға және материалдардың әртүрлі жағдайларда қалай әрекет ететінін түсінуге көмектеседі. Төменде механикалық инженерияда қолданылатын негізгі эксперименттік әдістердің шолуы берілген.</a:t>
            </a:r>
            <a:endParaRPr lang="ru-K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5BB06D-5C7B-4CDF-ABB6-5AB44436A209}"/>
              </a:ext>
            </a:extLst>
          </p:cNvPr>
          <p:cNvSpPr txBox="1"/>
          <p:nvPr/>
        </p:nvSpPr>
        <p:spPr>
          <a:xfrm>
            <a:off x="3957638" y="149363"/>
            <a:ext cx="5010150" cy="2585323"/>
          </a:xfrm>
          <a:prstGeom prst="rect">
            <a:avLst/>
          </a:prstGeom>
          <a:noFill/>
        </p:spPr>
        <p:txBody>
          <a:bodyPr wrap="square" rtlCol="0">
            <a:spAutoFit/>
          </a:bodyPr>
          <a:lstStyle/>
          <a:p>
            <a:r>
              <a:rPr lang="kk-KZ" b="1" dirty="0"/>
              <a:t>9. Акустикалық және шу талдауы</a:t>
            </a:r>
          </a:p>
          <a:p>
            <a:pPr>
              <a:buFont typeface="Arial" panose="020B0604020202020204" pitchFamily="34" charset="0"/>
              <a:buChar char="•"/>
            </a:pPr>
            <a:r>
              <a:rPr lang="kk-KZ" b="1" dirty="0"/>
              <a:t>Шу деңгейін өлшеуіштер</a:t>
            </a:r>
            <a:r>
              <a:rPr lang="kk-KZ" dirty="0"/>
              <a:t>: Өнеркәсіптік және экологиялық жағдайлардағы шу деңгейін анықтау.</a:t>
            </a:r>
          </a:p>
          <a:p>
            <a:pPr>
              <a:buFont typeface="Arial" panose="020B0604020202020204" pitchFamily="34" charset="0"/>
              <a:buChar char="•"/>
            </a:pPr>
            <a:r>
              <a:rPr lang="kk-KZ" b="1" dirty="0"/>
              <a:t>Акустикалық эмиссия сынағы</a:t>
            </a:r>
            <a:r>
              <a:rPr lang="kk-KZ" dirty="0"/>
              <a:t>: Микроқұрылымдық өзгерістерді дыбыс толқындары арқылы анықтау.</a:t>
            </a:r>
          </a:p>
          <a:p>
            <a:pPr>
              <a:buFont typeface="Arial" panose="020B0604020202020204" pitchFamily="34" charset="0"/>
              <a:buChar char="•"/>
            </a:pPr>
            <a:r>
              <a:rPr lang="kk-KZ" b="1" dirty="0"/>
              <a:t>Фурье түрлендіру талдауы</a:t>
            </a:r>
            <a:r>
              <a:rPr lang="kk-KZ" dirty="0"/>
              <a:t>: Шу мен діріл деректерін өңдеуде қолданылады.</a:t>
            </a:r>
          </a:p>
        </p:txBody>
      </p:sp>
      <p:pic>
        <p:nvPicPr>
          <p:cNvPr id="10" name="Рисунок 9" descr="Изображение выглядит как текст, термометр&#10;&#10;Контент, сгенерированный ИИ, может содержать ошибки.">
            <a:extLst>
              <a:ext uri="{FF2B5EF4-FFF2-40B4-BE49-F238E27FC236}">
                <a16:creationId xmlns:a16="http://schemas.microsoft.com/office/drawing/2014/main" id="{FAC9CDA5-1A88-5E76-2F91-5067E38E1772}"/>
              </a:ext>
            </a:extLst>
          </p:cNvPr>
          <p:cNvPicPr>
            <a:picLocks noChangeAspect="1"/>
          </p:cNvPicPr>
          <p:nvPr/>
        </p:nvPicPr>
        <p:blipFill>
          <a:blip r:embed="rId2"/>
          <a:stretch>
            <a:fillRect/>
          </a:stretch>
        </p:blipFill>
        <p:spPr>
          <a:xfrm>
            <a:off x="176212" y="155644"/>
            <a:ext cx="3444632" cy="1971675"/>
          </a:xfrm>
          <a:prstGeom prst="rect">
            <a:avLst/>
          </a:prstGeom>
        </p:spPr>
      </p:pic>
      <p:pic>
        <p:nvPicPr>
          <p:cNvPr id="12" name="Рисунок 11" descr="Изображение выглядит как мельник, машина, дизайн&#10;&#10;Контент, сгенерированный ИИ, может содержать ошибки.">
            <a:extLst>
              <a:ext uri="{FF2B5EF4-FFF2-40B4-BE49-F238E27FC236}">
                <a16:creationId xmlns:a16="http://schemas.microsoft.com/office/drawing/2014/main" id="{B66729FE-20D6-92C7-3A05-194214584C16}"/>
              </a:ext>
            </a:extLst>
          </p:cNvPr>
          <p:cNvPicPr>
            <a:picLocks noChangeAspect="1"/>
          </p:cNvPicPr>
          <p:nvPr/>
        </p:nvPicPr>
        <p:blipFill>
          <a:blip r:embed="rId3"/>
          <a:stretch>
            <a:fillRect/>
          </a:stretch>
        </p:blipFill>
        <p:spPr>
          <a:xfrm>
            <a:off x="278525" y="2794250"/>
            <a:ext cx="3909632" cy="1936432"/>
          </a:xfrm>
          <a:prstGeom prst="rect">
            <a:avLst/>
          </a:prstGeom>
        </p:spPr>
      </p:pic>
      <p:pic>
        <p:nvPicPr>
          <p:cNvPr id="14" name="Рисунок 13" descr="Изображение выглядит как текст, снимок экрана, График, диаграмма&#10;&#10;Контент, сгенерированный ИИ, может содержать ошибки.">
            <a:extLst>
              <a:ext uri="{FF2B5EF4-FFF2-40B4-BE49-F238E27FC236}">
                <a16:creationId xmlns:a16="http://schemas.microsoft.com/office/drawing/2014/main" id="{DB746C7E-675E-1B83-AA56-8A72AAC8FBDA}"/>
              </a:ext>
            </a:extLst>
          </p:cNvPr>
          <p:cNvPicPr>
            <a:picLocks noChangeAspect="1"/>
          </p:cNvPicPr>
          <p:nvPr/>
        </p:nvPicPr>
        <p:blipFill>
          <a:blip r:embed="rId4"/>
          <a:stretch>
            <a:fillRect/>
          </a:stretch>
        </p:blipFill>
        <p:spPr>
          <a:xfrm>
            <a:off x="4572000" y="4990244"/>
            <a:ext cx="4338637" cy="1718393"/>
          </a:xfrm>
          <a:prstGeom prst="rect">
            <a:avLst/>
          </a:prstGeom>
        </p:spPr>
      </p:pic>
      <p:pic>
        <p:nvPicPr>
          <p:cNvPr id="16" name="Рисунок 15" descr="Изображение выглядит как зарисовка, Штриховая графика, рисунок, текст&#10;&#10;Контент, сгенерированный ИИ, может содержать ошибки.">
            <a:extLst>
              <a:ext uri="{FF2B5EF4-FFF2-40B4-BE49-F238E27FC236}">
                <a16:creationId xmlns:a16="http://schemas.microsoft.com/office/drawing/2014/main" id="{03B0FCA5-2D89-FA32-245D-AF2B62A9AF55}"/>
              </a:ext>
            </a:extLst>
          </p:cNvPr>
          <p:cNvPicPr>
            <a:picLocks noChangeAspect="1"/>
          </p:cNvPicPr>
          <p:nvPr/>
        </p:nvPicPr>
        <p:blipFill>
          <a:blip r:embed="rId5"/>
          <a:stretch>
            <a:fillRect/>
          </a:stretch>
        </p:blipFill>
        <p:spPr>
          <a:xfrm>
            <a:off x="4638211" y="2968953"/>
            <a:ext cx="3909632" cy="1718393"/>
          </a:xfrm>
          <a:prstGeom prst="rect">
            <a:avLst/>
          </a:prstGeom>
        </p:spPr>
      </p:pic>
      <p:pic>
        <p:nvPicPr>
          <p:cNvPr id="18" name="Рисунок 17" descr="Изображение выглядит как текст, диаграмма, снимок экрана, мультфильм&#10;&#10;Контент, сгенерированный ИИ, может содержать ошибки.">
            <a:extLst>
              <a:ext uri="{FF2B5EF4-FFF2-40B4-BE49-F238E27FC236}">
                <a16:creationId xmlns:a16="http://schemas.microsoft.com/office/drawing/2014/main" id="{079E0BC1-5C6F-5486-2297-EB1BE35F4235}"/>
              </a:ext>
            </a:extLst>
          </p:cNvPr>
          <p:cNvPicPr>
            <a:picLocks noChangeAspect="1"/>
          </p:cNvPicPr>
          <p:nvPr/>
        </p:nvPicPr>
        <p:blipFill>
          <a:blip r:embed="rId6"/>
          <a:stretch>
            <a:fillRect/>
          </a:stretch>
        </p:blipFill>
        <p:spPr>
          <a:xfrm>
            <a:off x="509587" y="5030292"/>
            <a:ext cx="3228975" cy="1409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ED12-AA1B-98E0-BC01-D2EB55592EB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2119837-67C2-3C38-F651-AF073FDC4ACB}"/>
              </a:ext>
            </a:extLst>
          </p:cNvPr>
          <p:cNvSpPr txBox="1"/>
          <p:nvPr/>
        </p:nvSpPr>
        <p:spPr>
          <a:xfrm>
            <a:off x="4257675" y="155644"/>
            <a:ext cx="4695825" cy="2862322"/>
          </a:xfrm>
          <a:prstGeom prst="rect">
            <a:avLst/>
          </a:prstGeom>
          <a:noFill/>
        </p:spPr>
        <p:txBody>
          <a:bodyPr wrap="square" rtlCol="0">
            <a:spAutoFit/>
          </a:bodyPr>
          <a:lstStyle/>
          <a:p>
            <a:r>
              <a:rPr lang="kk-KZ" b="1" dirty="0"/>
              <a:t>10. Есептеу және гибридтік тәсілдер</a:t>
            </a:r>
          </a:p>
          <a:p>
            <a:pPr>
              <a:buFont typeface="Arial" panose="020B0604020202020204" pitchFamily="34" charset="0"/>
              <a:buChar char="•"/>
            </a:pPr>
            <a:r>
              <a:rPr lang="kk-KZ" b="1" dirty="0"/>
              <a:t>Цифрлық егіз технологиясы</a:t>
            </a:r>
            <a:r>
              <a:rPr lang="kk-KZ" dirty="0"/>
              <a:t>: Эксперименттік деректерді есептеу модельдерімен біріктіреді.</a:t>
            </a:r>
          </a:p>
          <a:p>
            <a:pPr>
              <a:buFont typeface="Arial" panose="020B0604020202020204" pitchFamily="34" charset="0"/>
              <a:buChar char="•"/>
            </a:pPr>
            <a:r>
              <a:rPr lang="kk-KZ" b="1" dirty="0"/>
              <a:t>Машиналық оқыту қолданбалары</a:t>
            </a:r>
            <a:r>
              <a:rPr lang="kk-KZ" dirty="0"/>
              <a:t>: Эксперименттік деректер негізінде болжамдар жасауға көмектеседі.</a:t>
            </a:r>
          </a:p>
          <a:p>
            <a:pPr>
              <a:buFont typeface="Arial" panose="020B0604020202020204" pitchFamily="34" charset="0"/>
              <a:buChar char="•"/>
            </a:pPr>
            <a:r>
              <a:rPr lang="kk-KZ" b="1" dirty="0"/>
              <a:t>Кері есептер әдістері</a:t>
            </a:r>
            <a:r>
              <a:rPr lang="kk-KZ" dirty="0"/>
              <a:t>: Материалдарды сипаттау, жылу өткізгіштікті және сұйықтық динамикасын зерттеу үшін қолданылады.</a:t>
            </a:r>
          </a:p>
        </p:txBody>
      </p:sp>
      <p:pic>
        <p:nvPicPr>
          <p:cNvPr id="3" name="Рисунок 2" descr="Изображение выглядит как текст, снимок экрана, инжиниринг, искусство&#10;&#10;Контент, сгенерированный ИИ, может содержать ошибки.">
            <a:extLst>
              <a:ext uri="{FF2B5EF4-FFF2-40B4-BE49-F238E27FC236}">
                <a16:creationId xmlns:a16="http://schemas.microsoft.com/office/drawing/2014/main" id="{A3C1E75C-2584-A85C-EFB6-866CDCFC6B31}"/>
              </a:ext>
            </a:extLst>
          </p:cNvPr>
          <p:cNvPicPr>
            <a:picLocks noChangeAspect="1"/>
          </p:cNvPicPr>
          <p:nvPr/>
        </p:nvPicPr>
        <p:blipFill>
          <a:blip r:embed="rId2"/>
          <a:stretch>
            <a:fillRect/>
          </a:stretch>
        </p:blipFill>
        <p:spPr>
          <a:xfrm>
            <a:off x="738187" y="181665"/>
            <a:ext cx="2986088" cy="2236684"/>
          </a:xfrm>
          <a:prstGeom prst="rect">
            <a:avLst/>
          </a:prstGeom>
        </p:spPr>
      </p:pic>
      <p:pic>
        <p:nvPicPr>
          <p:cNvPr id="5" name="Рисунок 4" descr="Изображение выглядит как текст, снимок экрана, мультимедиа, Операционная система&#10;&#10;Контент, сгенерированный ИИ, может содержать ошибки.">
            <a:extLst>
              <a:ext uri="{FF2B5EF4-FFF2-40B4-BE49-F238E27FC236}">
                <a16:creationId xmlns:a16="http://schemas.microsoft.com/office/drawing/2014/main" id="{97BE8298-4747-1110-82C7-17721FED3289}"/>
              </a:ext>
            </a:extLst>
          </p:cNvPr>
          <p:cNvPicPr>
            <a:picLocks noChangeAspect="1"/>
          </p:cNvPicPr>
          <p:nvPr/>
        </p:nvPicPr>
        <p:blipFill>
          <a:blip r:embed="rId3"/>
          <a:stretch>
            <a:fillRect/>
          </a:stretch>
        </p:blipFill>
        <p:spPr>
          <a:xfrm>
            <a:off x="648145" y="2575133"/>
            <a:ext cx="3314700" cy="1864519"/>
          </a:xfrm>
          <a:prstGeom prst="rect">
            <a:avLst/>
          </a:prstGeom>
        </p:spPr>
      </p:pic>
      <p:pic>
        <p:nvPicPr>
          <p:cNvPr id="7" name="Рисунок 6" descr="Изображение выглядит как текст, снимок экрана, дизайн&#10;&#10;Контент, сгенерированный ИИ, может содержать ошибки.">
            <a:extLst>
              <a:ext uri="{FF2B5EF4-FFF2-40B4-BE49-F238E27FC236}">
                <a16:creationId xmlns:a16="http://schemas.microsoft.com/office/drawing/2014/main" id="{A0CD0874-C7E6-D2EC-2BDF-D8841E0543D5}"/>
              </a:ext>
            </a:extLst>
          </p:cNvPr>
          <p:cNvPicPr>
            <a:picLocks noChangeAspect="1"/>
          </p:cNvPicPr>
          <p:nvPr/>
        </p:nvPicPr>
        <p:blipFill>
          <a:blip r:embed="rId4"/>
          <a:stretch>
            <a:fillRect/>
          </a:stretch>
        </p:blipFill>
        <p:spPr>
          <a:xfrm>
            <a:off x="353315" y="4596436"/>
            <a:ext cx="3904360" cy="2196203"/>
          </a:xfrm>
          <a:prstGeom prst="rect">
            <a:avLst/>
          </a:prstGeom>
        </p:spPr>
      </p:pic>
      <p:pic>
        <p:nvPicPr>
          <p:cNvPr id="11" name="Рисунок 10" descr="Изображение выглядит как текст, круг, снимок экрана, диаграмма&#10;&#10;Контент, сгенерированный ИИ, может содержать ошибки.">
            <a:extLst>
              <a:ext uri="{FF2B5EF4-FFF2-40B4-BE49-F238E27FC236}">
                <a16:creationId xmlns:a16="http://schemas.microsoft.com/office/drawing/2014/main" id="{1A8A350B-E944-5068-A209-14224606A444}"/>
              </a:ext>
            </a:extLst>
          </p:cNvPr>
          <p:cNvPicPr>
            <a:picLocks noChangeAspect="1"/>
          </p:cNvPicPr>
          <p:nvPr/>
        </p:nvPicPr>
        <p:blipFill>
          <a:blip r:embed="rId5"/>
          <a:stretch>
            <a:fillRect/>
          </a:stretch>
        </p:blipFill>
        <p:spPr>
          <a:xfrm>
            <a:off x="5171728" y="3128962"/>
            <a:ext cx="3067397" cy="3429000"/>
          </a:xfrm>
          <a:prstGeom prst="rect">
            <a:avLst/>
          </a:prstGeom>
        </p:spPr>
      </p:pic>
    </p:spTree>
    <p:extLst>
      <p:ext uri="{BB962C8B-B14F-4D97-AF65-F5344CB8AC3E}">
        <p14:creationId xmlns:p14="http://schemas.microsoft.com/office/powerpoint/2010/main" val="2372855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A489B-2F10-77D1-D495-E17513AC9360}"/>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794CBC8-3C37-40A5-FA37-FFA99FF09F9E}"/>
              </a:ext>
            </a:extLst>
          </p:cNvPr>
          <p:cNvSpPr txBox="1"/>
          <p:nvPr/>
        </p:nvSpPr>
        <p:spPr>
          <a:xfrm>
            <a:off x="5229225" y="936901"/>
            <a:ext cx="3762374" cy="4247317"/>
          </a:xfrm>
          <a:prstGeom prst="rect">
            <a:avLst/>
          </a:prstGeom>
          <a:noFill/>
        </p:spPr>
        <p:txBody>
          <a:bodyPr wrap="square" rtlCol="0">
            <a:spAutoFit/>
          </a:bodyPr>
          <a:lstStyle/>
          <a:p>
            <a:r>
              <a:rPr lang="kk-KZ" b="1" dirty="0"/>
              <a:t>Инженерлік механикадағы эксперименттік әдістерді қолдану салалары</a:t>
            </a:r>
          </a:p>
          <a:p>
            <a:r>
              <a:rPr lang="kk-KZ" dirty="0"/>
              <a:t>Эксперименттік әдістер келесі мақсаттарда кеңінен қолданылады:</a:t>
            </a:r>
            <a:br>
              <a:rPr lang="kk-KZ" dirty="0"/>
            </a:br>
            <a:r>
              <a:rPr lang="kk-KZ" dirty="0"/>
              <a:t>✔ Өнімді жобалау және сынау</a:t>
            </a:r>
            <a:br>
              <a:rPr lang="kk-KZ" dirty="0"/>
            </a:br>
            <a:r>
              <a:rPr lang="kk-KZ" dirty="0"/>
              <a:t>✔ Ақауларды талдау және сенімділікті бағалау</a:t>
            </a:r>
            <a:br>
              <a:rPr lang="kk-KZ" dirty="0"/>
            </a:br>
            <a:r>
              <a:rPr lang="kk-KZ" dirty="0"/>
              <a:t>✔ Механикалық және термиялық жүйелердің жұмысын бағалау</a:t>
            </a:r>
            <a:br>
              <a:rPr lang="kk-KZ" dirty="0"/>
            </a:br>
            <a:r>
              <a:rPr lang="kk-KZ" dirty="0"/>
              <a:t>✔ Материалдарды сипаттау және таңдау</a:t>
            </a:r>
            <a:br>
              <a:rPr lang="kk-KZ" dirty="0"/>
            </a:br>
            <a:r>
              <a:rPr lang="kk-KZ" dirty="0"/>
              <a:t>✔ Өнеркәсіптік және аэроғарыштық қауіпсіздік стандарттарына сәйкестікті қамтамасыз ету</a:t>
            </a:r>
          </a:p>
        </p:txBody>
      </p:sp>
      <p:pic>
        <p:nvPicPr>
          <p:cNvPr id="3" name="Рисунок 2" descr="Изображение выглядит как колесо, Наземный транспорт, транспортное средство, машина&#10;&#10;Контент, сгенерированный ИИ, может содержать ошибки.">
            <a:extLst>
              <a:ext uri="{FF2B5EF4-FFF2-40B4-BE49-F238E27FC236}">
                <a16:creationId xmlns:a16="http://schemas.microsoft.com/office/drawing/2014/main" id="{4BFFD5F8-19EA-03A5-40D6-1E51DBA00B6F}"/>
              </a:ext>
            </a:extLst>
          </p:cNvPr>
          <p:cNvPicPr>
            <a:picLocks noChangeAspect="1"/>
          </p:cNvPicPr>
          <p:nvPr/>
        </p:nvPicPr>
        <p:blipFill>
          <a:blip r:embed="rId2"/>
          <a:stretch>
            <a:fillRect/>
          </a:stretch>
        </p:blipFill>
        <p:spPr>
          <a:xfrm>
            <a:off x="114300" y="727351"/>
            <a:ext cx="4933950" cy="4933950"/>
          </a:xfrm>
          <a:prstGeom prst="rect">
            <a:avLst/>
          </a:prstGeom>
        </p:spPr>
      </p:pic>
    </p:spTree>
    <p:extLst>
      <p:ext uri="{BB962C8B-B14F-4D97-AF65-F5344CB8AC3E}">
        <p14:creationId xmlns:p14="http://schemas.microsoft.com/office/powerpoint/2010/main" val="1912854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8348851-F36B-FEBE-A0E4-0D1183289055}"/>
              </a:ext>
            </a:extLst>
          </p:cNvPr>
          <p:cNvSpPr txBox="1"/>
          <p:nvPr/>
        </p:nvSpPr>
        <p:spPr>
          <a:xfrm>
            <a:off x="171450" y="5074831"/>
            <a:ext cx="8715375" cy="1754326"/>
          </a:xfrm>
          <a:prstGeom prst="rect">
            <a:avLst/>
          </a:prstGeom>
          <a:noFill/>
        </p:spPr>
        <p:txBody>
          <a:bodyPr wrap="square" rtlCol="0">
            <a:spAutoFit/>
          </a:bodyPr>
          <a:lstStyle/>
          <a:p>
            <a:r>
              <a:rPr lang="kk-KZ" b="1" dirty="0"/>
              <a:t>1. Өлшеу және аспаптар</a:t>
            </a:r>
          </a:p>
          <a:p>
            <a:pPr>
              <a:buFont typeface="Arial" panose="020B0604020202020204" pitchFamily="34" charset="0"/>
              <a:buChar char="•"/>
            </a:pPr>
            <a:r>
              <a:rPr lang="kk-KZ" b="1" dirty="0"/>
              <a:t>Сенсорлар мен түрлендіргіштер</a:t>
            </a:r>
            <a:r>
              <a:rPr lang="kk-KZ" dirty="0"/>
              <a:t>: Физикалық шамаларды (температура, күш, орын ауыстыру және т.б.) өлшенетін сигналдарға түрлендіреді.</a:t>
            </a:r>
          </a:p>
          <a:p>
            <a:pPr>
              <a:buFont typeface="Arial" panose="020B0604020202020204" pitchFamily="34" charset="0"/>
              <a:buChar char="•"/>
            </a:pPr>
            <a:r>
              <a:rPr lang="kk-KZ" b="1" dirty="0"/>
              <a:t>Деректерді жинау жүйелері (</a:t>
            </a:r>
            <a:r>
              <a:rPr lang="en-US" b="1" dirty="0"/>
              <a:t>DAQs)</a:t>
            </a:r>
            <a:r>
              <a:rPr lang="en-US" dirty="0"/>
              <a:t>: </a:t>
            </a:r>
            <a:r>
              <a:rPr lang="kk-KZ" dirty="0"/>
              <a:t>Компьютерлер мен арнайы бағдарламалық жасақтама көмегімен эксперименттік деректерді жинайды және өңдейді.</a:t>
            </a:r>
          </a:p>
          <a:p>
            <a:pPr>
              <a:buFont typeface="Arial" panose="020B0604020202020204" pitchFamily="34" charset="0"/>
              <a:buChar char="•"/>
            </a:pPr>
            <a:r>
              <a:rPr lang="kk-KZ" b="1" dirty="0"/>
              <a:t>Белгісіздік талдауы</a:t>
            </a:r>
            <a:r>
              <a:rPr lang="kk-KZ" dirty="0"/>
              <a:t>: Өлшеу қателерін бағалау және сенімділік деңгейін анықтау.</a:t>
            </a:r>
          </a:p>
        </p:txBody>
      </p:sp>
      <p:pic>
        <p:nvPicPr>
          <p:cNvPr id="10" name="Рисунок 9" descr="Изображение выглядит как кабель, соединитель&#10;&#10;Контент, сгенерированный ИИ, может содержать ошибки.">
            <a:extLst>
              <a:ext uri="{FF2B5EF4-FFF2-40B4-BE49-F238E27FC236}">
                <a16:creationId xmlns:a16="http://schemas.microsoft.com/office/drawing/2014/main" id="{28F66890-7907-3A42-57BF-657B01F9252B}"/>
              </a:ext>
            </a:extLst>
          </p:cNvPr>
          <p:cNvPicPr>
            <a:picLocks noChangeAspect="1"/>
          </p:cNvPicPr>
          <p:nvPr/>
        </p:nvPicPr>
        <p:blipFill>
          <a:blip r:embed="rId2"/>
          <a:srcRect t="13592" b="8738"/>
          <a:stretch/>
        </p:blipFill>
        <p:spPr>
          <a:xfrm>
            <a:off x="76200" y="104776"/>
            <a:ext cx="2943225" cy="2286000"/>
          </a:xfrm>
          <a:prstGeom prst="rect">
            <a:avLst/>
          </a:prstGeom>
        </p:spPr>
      </p:pic>
      <p:pic>
        <p:nvPicPr>
          <p:cNvPr id="12" name="Рисунок 11" descr="Изображение выглядит как часы, текст, измерительный прибор&#10;&#10;Контент, сгенерированный ИИ, может содержать ошибки.">
            <a:extLst>
              <a:ext uri="{FF2B5EF4-FFF2-40B4-BE49-F238E27FC236}">
                <a16:creationId xmlns:a16="http://schemas.microsoft.com/office/drawing/2014/main" id="{1D460CEF-27B9-AAEE-2DE9-2825E4B5697D}"/>
              </a:ext>
            </a:extLst>
          </p:cNvPr>
          <p:cNvPicPr>
            <a:picLocks noChangeAspect="1"/>
          </p:cNvPicPr>
          <p:nvPr/>
        </p:nvPicPr>
        <p:blipFill>
          <a:blip r:embed="rId3"/>
          <a:srcRect l="18303" r="23661"/>
          <a:stretch/>
        </p:blipFill>
        <p:spPr>
          <a:xfrm>
            <a:off x="3019425" y="104776"/>
            <a:ext cx="1238251" cy="2133600"/>
          </a:xfrm>
          <a:prstGeom prst="rect">
            <a:avLst/>
          </a:prstGeom>
        </p:spPr>
      </p:pic>
      <p:pic>
        <p:nvPicPr>
          <p:cNvPr id="14" name="Рисунок 13" descr="Изображение выглядит как устройство, измерительный прибор, Измерительный инструмент&#10;&#10;Контент, сгенерированный ИИ, может содержать ошибки.">
            <a:extLst>
              <a:ext uri="{FF2B5EF4-FFF2-40B4-BE49-F238E27FC236}">
                <a16:creationId xmlns:a16="http://schemas.microsoft.com/office/drawing/2014/main" id="{9057BD68-6096-BBB8-6E9D-B86F43AC46DC}"/>
              </a:ext>
            </a:extLst>
          </p:cNvPr>
          <p:cNvPicPr>
            <a:picLocks noChangeAspect="1"/>
          </p:cNvPicPr>
          <p:nvPr/>
        </p:nvPicPr>
        <p:blipFill>
          <a:blip r:embed="rId4"/>
          <a:stretch>
            <a:fillRect/>
          </a:stretch>
        </p:blipFill>
        <p:spPr>
          <a:xfrm>
            <a:off x="4414837" y="66677"/>
            <a:ext cx="2143125" cy="2143125"/>
          </a:xfrm>
          <a:prstGeom prst="rect">
            <a:avLst/>
          </a:prstGeom>
        </p:spPr>
      </p:pic>
      <p:pic>
        <p:nvPicPr>
          <p:cNvPr id="16" name="Рисунок 15" descr="Изображение выглядит как текст, Медицинское оборудование&#10;&#10;Контент, сгенерированный ИИ, может содержать ошибки.">
            <a:extLst>
              <a:ext uri="{FF2B5EF4-FFF2-40B4-BE49-F238E27FC236}">
                <a16:creationId xmlns:a16="http://schemas.microsoft.com/office/drawing/2014/main" id="{3244677E-10E0-89FB-B21C-9D9088E17825}"/>
              </a:ext>
            </a:extLst>
          </p:cNvPr>
          <p:cNvPicPr>
            <a:picLocks noChangeAspect="1"/>
          </p:cNvPicPr>
          <p:nvPr/>
        </p:nvPicPr>
        <p:blipFill>
          <a:blip r:embed="rId5"/>
          <a:stretch>
            <a:fillRect/>
          </a:stretch>
        </p:blipFill>
        <p:spPr>
          <a:xfrm>
            <a:off x="128587" y="2518786"/>
            <a:ext cx="3881437" cy="2588888"/>
          </a:xfrm>
          <a:prstGeom prst="rect">
            <a:avLst/>
          </a:prstGeom>
        </p:spPr>
      </p:pic>
      <p:pic>
        <p:nvPicPr>
          <p:cNvPr id="18" name="Рисунок 17" descr="Изображение выглядит как текст, термометр&#10;&#10;Контент, сгенерированный ИИ, может содержать ошибки.">
            <a:extLst>
              <a:ext uri="{FF2B5EF4-FFF2-40B4-BE49-F238E27FC236}">
                <a16:creationId xmlns:a16="http://schemas.microsoft.com/office/drawing/2014/main" id="{71F045A1-2B56-E1E3-2AAE-A3DE7EEAD687}"/>
              </a:ext>
            </a:extLst>
          </p:cNvPr>
          <p:cNvPicPr>
            <a:picLocks noChangeAspect="1"/>
          </p:cNvPicPr>
          <p:nvPr/>
        </p:nvPicPr>
        <p:blipFill>
          <a:blip r:embed="rId6"/>
          <a:srcRect l="20071" r="13854"/>
          <a:stretch/>
        </p:blipFill>
        <p:spPr>
          <a:xfrm>
            <a:off x="6838949" y="247449"/>
            <a:ext cx="2047876" cy="2312583"/>
          </a:xfrm>
          <a:prstGeom prst="rect">
            <a:avLst/>
          </a:prstGeom>
        </p:spPr>
      </p:pic>
      <p:pic>
        <p:nvPicPr>
          <p:cNvPr id="20" name="Рисунок 19" descr="Изображение выглядит как электроника, Электронная техника, машина, Электрическая проводка&#10;&#10;Контент, сгенерированный ИИ, может содержать ошибки.">
            <a:extLst>
              <a:ext uri="{FF2B5EF4-FFF2-40B4-BE49-F238E27FC236}">
                <a16:creationId xmlns:a16="http://schemas.microsoft.com/office/drawing/2014/main" id="{A8C6C508-5116-CA64-6037-CBE7845496D8}"/>
              </a:ext>
            </a:extLst>
          </p:cNvPr>
          <p:cNvPicPr>
            <a:picLocks noChangeAspect="1"/>
          </p:cNvPicPr>
          <p:nvPr/>
        </p:nvPicPr>
        <p:blipFill>
          <a:blip r:embed="rId7"/>
          <a:stretch>
            <a:fillRect/>
          </a:stretch>
        </p:blipFill>
        <p:spPr>
          <a:xfrm>
            <a:off x="4005263" y="3353348"/>
            <a:ext cx="5010150" cy="15581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207086-B475-1D17-F60E-92EE6A599EE6}"/>
              </a:ext>
            </a:extLst>
          </p:cNvPr>
          <p:cNvSpPr txBox="1"/>
          <p:nvPr/>
        </p:nvSpPr>
        <p:spPr>
          <a:xfrm>
            <a:off x="4991102" y="612844"/>
            <a:ext cx="3990973" cy="5632311"/>
          </a:xfrm>
          <a:prstGeom prst="rect">
            <a:avLst/>
          </a:prstGeom>
          <a:noFill/>
        </p:spPr>
        <p:txBody>
          <a:bodyPr wrap="square" rtlCol="0">
            <a:spAutoFit/>
          </a:bodyPr>
          <a:lstStyle/>
          <a:p>
            <a:r>
              <a:rPr lang="kk-KZ" b="1" dirty="0"/>
              <a:t>2. Материалдарды сынау</a:t>
            </a:r>
          </a:p>
          <a:p>
            <a:pPr>
              <a:buFont typeface="Arial" panose="020B0604020202020204" pitchFamily="34" charset="0"/>
              <a:buChar char="•"/>
            </a:pPr>
            <a:r>
              <a:rPr lang="kk-KZ" b="1" dirty="0"/>
              <a:t>Созылу сынағы</a:t>
            </a:r>
            <a:r>
              <a:rPr lang="kk-KZ" dirty="0"/>
              <a:t>: Материалдардың кернеу-деформация сипаттамаларын анықтайды.</a:t>
            </a:r>
          </a:p>
          <a:p>
            <a:pPr>
              <a:buFont typeface="Arial" panose="020B0604020202020204" pitchFamily="34" charset="0"/>
              <a:buChar char="•"/>
            </a:pPr>
            <a:r>
              <a:rPr lang="kk-KZ" b="1" dirty="0"/>
              <a:t>Қысу сынағы</a:t>
            </a:r>
            <a:r>
              <a:rPr lang="kk-KZ" dirty="0"/>
              <a:t>: Материалдардың қысым жүктемелеріне төзімділігін бағалайды.</a:t>
            </a:r>
          </a:p>
          <a:p>
            <a:pPr>
              <a:buFont typeface="Arial" panose="020B0604020202020204" pitchFamily="34" charset="0"/>
              <a:buChar char="•"/>
            </a:pPr>
            <a:r>
              <a:rPr lang="kk-KZ" b="1" dirty="0"/>
              <a:t>Қаттылықты сынау (Бринелль, Роквелл, Виккерс, Мосс және т.б.)</a:t>
            </a:r>
            <a:r>
              <a:rPr lang="kk-KZ" dirty="0"/>
              <a:t>: Материалдардың тесілуге қарсы тұру қабілетін өлшейді.</a:t>
            </a:r>
          </a:p>
          <a:p>
            <a:pPr>
              <a:buFont typeface="Arial" panose="020B0604020202020204" pitchFamily="34" charset="0"/>
              <a:buChar char="•"/>
            </a:pPr>
            <a:r>
              <a:rPr lang="kk-KZ" b="1" dirty="0"/>
              <a:t>Шаршау сынағы</a:t>
            </a:r>
            <a:r>
              <a:rPr lang="kk-KZ" dirty="0"/>
              <a:t>: Материалдардың қайталанатын жүктемелер әсерінен қалай бұзылатынын зерттейді.</a:t>
            </a:r>
          </a:p>
          <a:p>
            <a:pPr>
              <a:buFont typeface="Arial" panose="020B0604020202020204" pitchFamily="34" charset="0"/>
              <a:buChar char="•"/>
            </a:pPr>
            <a:r>
              <a:rPr lang="kk-KZ" b="1" dirty="0"/>
              <a:t>Соққы сынағы (Шарпи және Изод)</a:t>
            </a:r>
            <a:r>
              <a:rPr lang="kk-KZ" dirty="0"/>
              <a:t>: Материалдардың кенеттен болатын күштерге төзімділігін өлшейді.</a:t>
            </a:r>
          </a:p>
          <a:p>
            <a:pPr>
              <a:buFont typeface="Arial" panose="020B0604020202020204" pitchFamily="34" charset="0"/>
              <a:buChar char="•"/>
            </a:pPr>
            <a:r>
              <a:rPr lang="kk-KZ" b="1" dirty="0"/>
              <a:t>Серпімділік сынағы</a:t>
            </a:r>
            <a:r>
              <a:rPr lang="kk-KZ" dirty="0"/>
              <a:t>: Ұзақ мерзімді жүктеме кезінде материалдардың өзгерісін зерттейді.</a:t>
            </a:r>
          </a:p>
        </p:txBody>
      </p:sp>
      <p:pic>
        <p:nvPicPr>
          <p:cNvPr id="10" name="Рисунок 9">
            <a:extLst>
              <a:ext uri="{FF2B5EF4-FFF2-40B4-BE49-F238E27FC236}">
                <a16:creationId xmlns:a16="http://schemas.microsoft.com/office/drawing/2014/main" id="{F67B0858-DB52-D94B-66F1-9B4E201441DB}"/>
              </a:ext>
            </a:extLst>
          </p:cNvPr>
          <p:cNvPicPr>
            <a:picLocks noChangeAspect="1"/>
          </p:cNvPicPr>
          <p:nvPr/>
        </p:nvPicPr>
        <p:blipFill>
          <a:blip r:embed="rId2"/>
          <a:stretch>
            <a:fillRect/>
          </a:stretch>
        </p:blipFill>
        <p:spPr>
          <a:xfrm>
            <a:off x="800100" y="124771"/>
            <a:ext cx="3124199" cy="2082154"/>
          </a:xfrm>
          <a:prstGeom prst="rect">
            <a:avLst/>
          </a:prstGeom>
        </p:spPr>
      </p:pic>
      <p:pic>
        <p:nvPicPr>
          <p:cNvPr id="12" name="Рисунок 11" descr="Изображение выглядит как текст, машина, электроника, Устройство вывода&#10;&#10;Контент, сгенерированный ИИ, может содержать ошибки.">
            <a:extLst>
              <a:ext uri="{FF2B5EF4-FFF2-40B4-BE49-F238E27FC236}">
                <a16:creationId xmlns:a16="http://schemas.microsoft.com/office/drawing/2014/main" id="{FADA074A-710D-BC22-B71F-5DAD8CB137F7}"/>
              </a:ext>
            </a:extLst>
          </p:cNvPr>
          <p:cNvPicPr>
            <a:picLocks noChangeAspect="1"/>
          </p:cNvPicPr>
          <p:nvPr/>
        </p:nvPicPr>
        <p:blipFill>
          <a:blip r:embed="rId3"/>
          <a:srcRect l="6346" t="5110" r="15482" b="18015"/>
          <a:stretch/>
        </p:blipFill>
        <p:spPr>
          <a:xfrm>
            <a:off x="895351" y="2286000"/>
            <a:ext cx="2933699" cy="2152650"/>
          </a:xfrm>
          <a:prstGeom prst="rect">
            <a:avLst/>
          </a:prstGeom>
        </p:spPr>
      </p:pic>
      <p:pic>
        <p:nvPicPr>
          <p:cNvPr id="14" name="Рисунок 13" descr="Изображение выглядит как машина, человек, Мастерская, Станок&#10;&#10;Контент, сгенерированный ИИ, может содержать ошибки.">
            <a:extLst>
              <a:ext uri="{FF2B5EF4-FFF2-40B4-BE49-F238E27FC236}">
                <a16:creationId xmlns:a16="http://schemas.microsoft.com/office/drawing/2014/main" id="{614AD389-3320-3D0C-9FAF-3520E774EC3A}"/>
              </a:ext>
            </a:extLst>
          </p:cNvPr>
          <p:cNvPicPr>
            <a:picLocks noChangeAspect="1"/>
          </p:cNvPicPr>
          <p:nvPr/>
        </p:nvPicPr>
        <p:blipFill>
          <a:blip r:embed="rId4"/>
          <a:stretch>
            <a:fillRect/>
          </a:stretch>
        </p:blipFill>
        <p:spPr>
          <a:xfrm>
            <a:off x="819150" y="4622350"/>
            <a:ext cx="3028950" cy="20156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3B7200-7838-00AA-20BB-AEECD2ACFE31}"/>
              </a:ext>
            </a:extLst>
          </p:cNvPr>
          <p:cNvSpPr txBox="1"/>
          <p:nvPr/>
        </p:nvSpPr>
        <p:spPr>
          <a:xfrm>
            <a:off x="5067302" y="155644"/>
            <a:ext cx="3990973" cy="6463308"/>
          </a:xfrm>
          <a:prstGeom prst="rect">
            <a:avLst/>
          </a:prstGeom>
          <a:noFill/>
        </p:spPr>
        <p:txBody>
          <a:bodyPr wrap="square" rtlCol="0">
            <a:spAutoFit/>
          </a:bodyPr>
          <a:lstStyle/>
          <a:p>
            <a:r>
              <a:rPr lang="kk-KZ" b="1" dirty="0"/>
              <a:t>3. Жылу және сұйықтықтарды өлшеу</a:t>
            </a:r>
          </a:p>
          <a:p>
            <a:pPr>
              <a:buFont typeface="Arial" panose="020B0604020202020204" pitchFamily="34" charset="0"/>
              <a:buChar char="•"/>
            </a:pPr>
            <a:r>
              <a:rPr lang="kk-KZ" b="1" dirty="0"/>
              <a:t>Температураны өлшеу</a:t>
            </a:r>
            <a:r>
              <a:rPr lang="kk-KZ" dirty="0"/>
              <a:t>:</a:t>
            </a:r>
          </a:p>
          <a:p>
            <a:pPr marL="742950" lvl="1" indent="-285750">
              <a:buFont typeface="Arial" panose="020B0604020202020204" pitchFamily="34" charset="0"/>
              <a:buChar char="•"/>
            </a:pPr>
            <a:r>
              <a:rPr lang="kk-KZ" dirty="0"/>
              <a:t>Термопарлар</a:t>
            </a:r>
          </a:p>
          <a:p>
            <a:pPr marL="742950" lvl="1" indent="-285750">
              <a:buFont typeface="Arial" panose="020B0604020202020204" pitchFamily="34" charset="0"/>
              <a:buChar char="•"/>
            </a:pPr>
            <a:r>
              <a:rPr lang="kk-KZ" dirty="0"/>
              <a:t>Инфрақызыл сенсорлар</a:t>
            </a:r>
          </a:p>
          <a:p>
            <a:pPr marL="742950" lvl="1" indent="-285750">
              <a:buFont typeface="Arial" panose="020B0604020202020204" pitchFamily="34" charset="0"/>
              <a:buChar char="•"/>
            </a:pPr>
            <a:r>
              <a:rPr lang="kk-KZ" dirty="0"/>
              <a:t>Кедергі температура детекторлары (</a:t>
            </a:r>
            <a:r>
              <a:rPr lang="en-US" dirty="0"/>
              <a:t>RTDs)</a:t>
            </a:r>
          </a:p>
          <a:p>
            <a:pPr>
              <a:buFont typeface="Arial" panose="020B0604020202020204" pitchFamily="34" charset="0"/>
              <a:buChar char="•"/>
            </a:pPr>
            <a:r>
              <a:rPr lang="kk-KZ" b="1" dirty="0"/>
              <a:t>Жылу ағынын өлшеу</a:t>
            </a:r>
            <a:r>
              <a:rPr lang="kk-KZ" dirty="0"/>
              <a:t>:</a:t>
            </a:r>
          </a:p>
          <a:p>
            <a:pPr marL="742950" lvl="1" indent="-285750">
              <a:buFont typeface="Arial" panose="020B0604020202020204" pitchFamily="34" charset="0"/>
              <a:buChar char="•"/>
            </a:pPr>
            <a:r>
              <a:rPr lang="kk-KZ" dirty="0"/>
              <a:t>Жылу ағынын өлшеуіштер арқылы қатты денелер мен сұйықтықтардағы жылу тасымалын зерттеу.</a:t>
            </a:r>
          </a:p>
          <a:p>
            <a:pPr>
              <a:buFont typeface="Arial" panose="020B0604020202020204" pitchFamily="34" charset="0"/>
              <a:buChar char="•"/>
            </a:pPr>
            <a:r>
              <a:rPr lang="kk-KZ" b="1" dirty="0"/>
              <a:t>Ағынды өлшеу</a:t>
            </a:r>
            <a:r>
              <a:rPr lang="kk-KZ" dirty="0"/>
              <a:t>:</a:t>
            </a:r>
          </a:p>
          <a:p>
            <a:pPr marL="742950" lvl="1" indent="-285750">
              <a:buFont typeface="Arial" panose="020B0604020202020204" pitchFamily="34" charset="0"/>
              <a:buChar char="•"/>
            </a:pPr>
            <a:r>
              <a:rPr lang="kk-KZ" dirty="0"/>
              <a:t>Пито түтіктері</a:t>
            </a:r>
          </a:p>
          <a:p>
            <a:pPr marL="742950" lvl="1" indent="-285750">
              <a:buFont typeface="Arial" panose="020B0604020202020204" pitchFamily="34" charset="0"/>
              <a:buChar char="•"/>
            </a:pPr>
            <a:r>
              <a:rPr lang="kk-KZ" dirty="0"/>
              <a:t>Ыстық сым анемометриясы</a:t>
            </a:r>
          </a:p>
          <a:p>
            <a:pPr marL="742950" lvl="1" indent="-285750">
              <a:buFont typeface="Arial" panose="020B0604020202020204" pitchFamily="34" charset="0"/>
              <a:buChar char="•"/>
            </a:pPr>
            <a:r>
              <a:rPr lang="kk-KZ" dirty="0"/>
              <a:t>Лазерлік Доплер жылдамдық өлшеуіші (</a:t>
            </a:r>
            <a:r>
              <a:rPr lang="en-US" dirty="0"/>
              <a:t>LDV)</a:t>
            </a:r>
          </a:p>
          <a:p>
            <a:pPr marL="742950" lvl="1" indent="-285750">
              <a:buFont typeface="Arial" panose="020B0604020202020204" pitchFamily="34" charset="0"/>
              <a:buChar char="•"/>
            </a:pPr>
            <a:r>
              <a:rPr lang="kk-KZ" dirty="0"/>
              <a:t>Бөлшек кескінді жылдамдық өлшеуіші (</a:t>
            </a:r>
            <a:r>
              <a:rPr lang="en-US" dirty="0"/>
              <a:t>PIV)</a:t>
            </a:r>
          </a:p>
          <a:p>
            <a:pPr>
              <a:buFont typeface="Arial" panose="020B0604020202020204" pitchFamily="34" charset="0"/>
              <a:buChar char="•"/>
            </a:pPr>
            <a:r>
              <a:rPr lang="kk-KZ" b="1" dirty="0"/>
              <a:t>Қысымды өлшеу</a:t>
            </a:r>
            <a:r>
              <a:rPr lang="kk-KZ" dirty="0"/>
              <a:t>:</a:t>
            </a:r>
          </a:p>
          <a:p>
            <a:pPr marL="742950" lvl="1" indent="-285750">
              <a:buFont typeface="Arial" panose="020B0604020202020204" pitchFamily="34" charset="0"/>
              <a:buChar char="•"/>
            </a:pPr>
            <a:r>
              <a:rPr lang="kk-KZ" dirty="0"/>
              <a:t>Манометрлер</a:t>
            </a:r>
          </a:p>
          <a:p>
            <a:pPr marL="742950" lvl="1" indent="-285750">
              <a:buFont typeface="Arial" panose="020B0604020202020204" pitchFamily="34" charset="0"/>
              <a:buChar char="•"/>
            </a:pPr>
            <a:r>
              <a:rPr lang="kk-KZ" dirty="0"/>
              <a:t>Бурдон түтіктері</a:t>
            </a:r>
          </a:p>
          <a:p>
            <a:pPr marL="742950" lvl="1" indent="-285750">
              <a:buFont typeface="Arial" panose="020B0604020202020204" pitchFamily="34" charset="0"/>
              <a:buChar char="•"/>
            </a:pPr>
            <a:r>
              <a:rPr lang="kk-KZ" dirty="0"/>
              <a:t>Пьезоэлектрлік қысым сенсорлары</a:t>
            </a:r>
          </a:p>
        </p:txBody>
      </p:sp>
      <p:pic>
        <p:nvPicPr>
          <p:cNvPr id="10" name="Рисунок 9" descr="Изображение выглядит как текст, снимок экрана, диаграмма, линия&#10;&#10;Контент, сгенерированный ИИ, может содержать ошибки.">
            <a:extLst>
              <a:ext uri="{FF2B5EF4-FFF2-40B4-BE49-F238E27FC236}">
                <a16:creationId xmlns:a16="http://schemas.microsoft.com/office/drawing/2014/main" id="{825E1C37-F5AC-88CA-2CA7-8E921A5B2AEB}"/>
              </a:ext>
            </a:extLst>
          </p:cNvPr>
          <p:cNvPicPr>
            <a:picLocks noChangeAspect="1"/>
          </p:cNvPicPr>
          <p:nvPr/>
        </p:nvPicPr>
        <p:blipFill>
          <a:blip r:embed="rId2"/>
          <a:srcRect l="7305" r="6297"/>
          <a:stretch/>
        </p:blipFill>
        <p:spPr>
          <a:xfrm>
            <a:off x="0" y="155644"/>
            <a:ext cx="3267076" cy="1832357"/>
          </a:xfrm>
          <a:prstGeom prst="rect">
            <a:avLst/>
          </a:prstGeom>
        </p:spPr>
      </p:pic>
      <p:pic>
        <p:nvPicPr>
          <p:cNvPr id="12" name="Рисунок 11" descr="Изображение выглядит как человек, снег, текст, зима&#10;&#10;Контент, сгенерированный ИИ, может содержать ошибки.">
            <a:extLst>
              <a:ext uri="{FF2B5EF4-FFF2-40B4-BE49-F238E27FC236}">
                <a16:creationId xmlns:a16="http://schemas.microsoft.com/office/drawing/2014/main" id="{BBADAA1A-3CA4-2EF0-CE22-35DC55D4FA2A}"/>
              </a:ext>
            </a:extLst>
          </p:cNvPr>
          <p:cNvPicPr>
            <a:picLocks noChangeAspect="1"/>
          </p:cNvPicPr>
          <p:nvPr/>
        </p:nvPicPr>
        <p:blipFill>
          <a:blip r:embed="rId3"/>
          <a:srcRect l="25574"/>
          <a:stretch/>
        </p:blipFill>
        <p:spPr>
          <a:xfrm>
            <a:off x="42864" y="5276850"/>
            <a:ext cx="2466975" cy="1381125"/>
          </a:xfrm>
          <a:prstGeom prst="rect">
            <a:avLst/>
          </a:prstGeom>
        </p:spPr>
      </p:pic>
      <p:pic>
        <p:nvPicPr>
          <p:cNvPr id="14" name="Рисунок 13" descr="Изображение выглядит как Детское искусство, картина, краска, Красочность&#10;&#10;Контент, сгенерированный ИИ, может содержать ошибки.">
            <a:extLst>
              <a:ext uri="{FF2B5EF4-FFF2-40B4-BE49-F238E27FC236}">
                <a16:creationId xmlns:a16="http://schemas.microsoft.com/office/drawing/2014/main" id="{1FCB0A32-7AD8-A553-9234-48E2CB445993}"/>
              </a:ext>
            </a:extLst>
          </p:cNvPr>
          <p:cNvPicPr>
            <a:picLocks noChangeAspect="1"/>
          </p:cNvPicPr>
          <p:nvPr/>
        </p:nvPicPr>
        <p:blipFill>
          <a:blip r:embed="rId4"/>
          <a:stretch>
            <a:fillRect/>
          </a:stretch>
        </p:blipFill>
        <p:spPr>
          <a:xfrm>
            <a:off x="2581276" y="4810125"/>
            <a:ext cx="2466975" cy="1847850"/>
          </a:xfrm>
          <a:prstGeom prst="rect">
            <a:avLst/>
          </a:prstGeom>
        </p:spPr>
      </p:pic>
      <p:pic>
        <p:nvPicPr>
          <p:cNvPr id="16" name="Рисунок 15" descr="Изображение выглядит как диаграмма, линия, дизайн, оригами&#10;&#10;Контент, сгенерированный ИИ, может содержать ошибки.">
            <a:extLst>
              <a:ext uri="{FF2B5EF4-FFF2-40B4-BE49-F238E27FC236}">
                <a16:creationId xmlns:a16="http://schemas.microsoft.com/office/drawing/2014/main" id="{FB966390-7034-85D6-1FF6-317E8F19A68D}"/>
              </a:ext>
            </a:extLst>
          </p:cNvPr>
          <p:cNvPicPr>
            <a:picLocks noChangeAspect="1"/>
          </p:cNvPicPr>
          <p:nvPr/>
        </p:nvPicPr>
        <p:blipFill>
          <a:blip r:embed="rId5"/>
          <a:stretch>
            <a:fillRect/>
          </a:stretch>
        </p:blipFill>
        <p:spPr>
          <a:xfrm>
            <a:off x="2390775" y="2388895"/>
            <a:ext cx="2676527" cy="1901743"/>
          </a:xfrm>
          <a:prstGeom prst="rect">
            <a:avLst/>
          </a:prstGeom>
        </p:spPr>
      </p:pic>
      <p:pic>
        <p:nvPicPr>
          <p:cNvPr id="18" name="Рисунок 17" descr="Изображение выглядит как снимок экрана, электроника, текст, дисплей&#10;&#10;Контент, сгенерированный ИИ, может содержать ошибки.">
            <a:extLst>
              <a:ext uri="{FF2B5EF4-FFF2-40B4-BE49-F238E27FC236}">
                <a16:creationId xmlns:a16="http://schemas.microsoft.com/office/drawing/2014/main" id="{7C96BC08-D20C-9086-CF85-ED3B9CD43E7A}"/>
              </a:ext>
            </a:extLst>
          </p:cNvPr>
          <p:cNvPicPr>
            <a:picLocks noChangeAspect="1"/>
          </p:cNvPicPr>
          <p:nvPr/>
        </p:nvPicPr>
        <p:blipFill>
          <a:blip r:embed="rId6"/>
          <a:srcRect l="11302" r="8561"/>
          <a:stretch/>
        </p:blipFill>
        <p:spPr>
          <a:xfrm>
            <a:off x="66676" y="2400393"/>
            <a:ext cx="2228850" cy="1647825"/>
          </a:xfrm>
          <a:prstGeom prst="rect">
            <a:avLst/>
          </a:prstGeom>
        </p:spPr>
      </p:pic>
      <p:pic>
        <p:nvPicPr>
          <p:cNvPr id="20" name="Рисунок 19" descr="Изображение выглядит как текст, снимок экрана, Шрифт, графический дизайн&#10;&#10;Контент, сгенерированный ИИ, может содержать ошибки.">
            <a:extLst>
              <a:ext uri="{FF2B5EF4-FFF2-40B4-BE49-F238E27FC236}">
                <a16:creationId xmlns:a16="http://schemas.microsoft.com/office/drawing/2014/main" id="{1A995B8F-AE11-A2AD-A3A6-4C71DB5B54D5}"/>
              </a:ext>
            </a:extLst>
          </p:cNvPr>
          <p:cNvPicPr>
            <a:picLocks noChangeAspect="1"/>
          </p:cNvPicPr>
          <p:nvPr/>
        </p:nvPicPr>
        <p:blipFill>
          <a:blip r:embed="rId7"/>
          <a:srcRect t="17526" r="17374" b="20619"/>
          <a:stretch/>
        </p:blipFill>
        <p:spPr>
          <a:xfrm>
            <a:off x="3114674" y="766607"/>
            <a:ext cx="2038349" cy="1143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65B7EA-AB83-436F-A133-28ACE7F37D86}"/>
              </a:ext>
            </a:extLst>
          </p:cNvPr>
          <p:cNvSpPr txBox="1"/>
          <p:nvPr/>
        </p:nvSpPr>
        <p:spPr>
          <a:xfrm>
            <a:off x="5238750" y="146119"/>
            <a:ext cx="3876675" cy="3970318"/>
          </a:xfrm>
          <a:prstGeom prst="rect">
            <a:avLst/>
          </a:prstGeom>
          <a:noFill/>
        </p:spPr>
        <p:txBody>
          <a:bodyPr wrap="square" rtlCol="0">
            <a:spAutoFit/>
          </a:bodyPr>
          <a:lstStyle/>
          <a:p>
            <a:r>
              <a:rPr lang="kk-KZ" b="1" dirty="0"/>
              <a:t>4. Діріл мен құрылымдық сынау</a:t>
            </a:r>
          </a:p>
          <a:p>
            <a:pPr>
              <a:buFont typeface="Arial" panose="020B0604020202020204" pitchFamily="34" charset="0"/>
              <a:buChar char="•"/>
            </a:pPr>
            <a:r>
              <a:rPr lang="kk-KZ" b="1" dirty="0"/>
              <a:t>Модальды талдау</a:t>
            </a:r>
            <a:r>
              <a:rPr lang="kk-KZ" dirty="0"/>
              <a:t>: Құрылымдардың табиғи жиіліктері мен деформация пішіндерін анықтайды.</a:t>
            </a:r>
          </a:p>
          <a:p>
            <a:pPr>
              <a:buFont typeface="Arial" panose="020B0604020202020204" pitchFamily="34" charset="0"/>
              <a:buChar char="•"/>
            </a:pPr>
            <a:r>
              <a:rPr lang="kk-KZ" b="1" dirty="0"/>
              <a:t>Акселерометрлер</a:t>
            </a:r>
            <a:r>
              <a:rPr lang="kk-KZ" dirty="0"/>
              <a:t>: Машиналар мен құрылымдардағы дірілді өлшейді.</a:t>
            </a:r>
          </a:p>
          <a:p>
            <a:pPr>
              <a:buFont typeface="Arial" panose="020B0604020202020204" pitchFamily="34" charset="0"/>
              <a:buChar char="•"/>
            </a:pPr>
            <a:r>
              <a:rPr lang="kk-KZ" b="1" dirty="0"/>
              <a:t>Импульстік балға сынағы</a:t>
            </a:r>
            <a:r>
              <a:rPr lang="kk-KZ" dirty="0"/>
              <a:t>: Құрылымдардың динамикалық жүктемелерге реакциясын бағалайды.</a:t>
            </a:r>
          </a:p>
          <a:p>
            <a:pPr>
              <a:buFont typeface="Arial" panose="020B0604020202020204" pitchFamily="34" charset="0"/>
              <a:buChar char="•"/>
            </a:pPr>
            <a:r>
              <a:rPr lang="kk-KZ" b="1" dirty="0"/>
              <a:t>Шейкер үстелінің сынағы</a:t>
            </a:r>
            <a:r>
              <a:rPr lang="kk-KZ" dirty="0"/>
              <a:t>: Нақты діріл жағдайларын зерттеу үшін қолданылады.</a:t>
            </a:r>
          </a:p>
        </p:txBody>
      </p:sp>
      <p:pic>
        <p:nvPicPr>
          <p:cNvPr id="10" name="Рисунок 9" descr="Изображение выглядит как снимок экрана, Красочность, дизайн&#10;&#10;Контент, сгенерированный ИИ, может содержать ошибки.">
            <a:extLst>
              <a:ext uri="{FF2B5EF4-FFF2-40B4-BE49-F238E27FC236}">
                <a16:creationId xmlns:a16="http://schemas.microsoft.com/office/drawing/2014/main" id="{D89A7C24-5081-05C2-9D6A-84145A37BB2F}"/>
              </a:ext>
            </a:extLst>
          </p:cNvPr>
          <p:cNvPicPr>
            <a:picLocks noChangeAspect="1"/>
          </p:cNvPicPr>
          <p:nvPr/>
        </p:nvPicPr>
        <p:blipFill>
          <a:blip r:embed="rId2"/>
          <a:stretch>
            <a:fillRect/>
          </a:stretch>
        </p:blipFill>
        <p:spPr>
          <a:xfrm>
            <a:off x="228600" y="218897"/>
            <a:ext cx="4714875" cy="2024978"/>
          </a:xfrm>
          <a:prstGeom prst="rect">
            <a:avLst/>
          </a:prstGeom>
        </p:spPr>
      </p:pic>
      <p:pic>
        <p:nvPicPr>
          <p:cNvPr id="12" name="Рисунок 11" descr="Изображение выглядит как снимок экрана, дизайн, графический дизайн, линия&#10;&#10;Контент, сгенерированный ИИ, может содержать ошибки.">
            <a:extLst>
              <a:ext uri="{FF2B5EF4-FFF2-40B4-BE49-F238E27FC236}">
                <a16:creationId xmlns:a16="http://schemas.microsoft.com/office/drawing/2014/main" id="{325830B8-ED69-41F4-2994-EB2AC904CA98}"/>
              </a:ext>
            </a:extLst>
          </p:cNvPr>
          <p:cNvPicPr>
            <a:picLocks noChangeAspect="1"/>
          </p:cNvPicPr>
          <p:nvPr/>
        </p:nvPicPr>
        <p:blipFill>
          <a:blip r:embed="rId3"/>
          <a:srcRect l="12881" r="9137"/>
          <a:stretch/>
        </p:blipFill>
        <p:spPr>
          <a:xfrm>
            <a:off x="47625" y="2405279"/>
            <a:ext cx="2133600" cy="1752600"/>
          </a:xfrm>
          <a:prstGeom prst="rect">
            <a:avLst/>
          </a:prstGeom>
        </p:spPr>
      </p:pic>
      <p:pic>
        <p:nvPicPr>
          <p:cNvPr id="16" name="Рисунок 15" descr="Изображение выглядит как кабель, текст, электроника, офисные принадлежности&#10;&#10;Контент, сгенерированный ИИ, может содержать ошибки.">
            <a:extLst>
              <a:ext uri="{FF2B5EF4-FFF2-40B4-BE49-F238E27FC236}">
                <a16:creationId xmlns:a16="http://schemas.microsoft.com/office/drawing/2014/main" id="{3B13B14C-6DF9-4A1B-E7AC-568991DCDF6F}"/>
              </a:ext>
            </a:extLst>
          </p:cNvPr>
          <p:cNvPicPr>
            <a:picLocks noChangeAspect="1"/>
          </p:cNvPicPr>
          <p:nvPr/>
        </p:nvPicPr>
        <p:blipFill>
          <a:blip r:embed="rId4"/>
          <a:stretch>
            <a:fillRect/>
          </a:stretch>
        </p:blipFill>
        <p:spPr>
          <a:xfrm>
            <a:off x="2266950" y="2431625"/>
            <a:ext cx="2952750" cy="1552575"/>
          </a:xfrm>
          <a:prstGeom prst="rect">
            <a:avLst/>
          </a:prstGeom>
        </p:spPr>
      </p:pic>
      <p:pic>
        <p:nvPicPr>
          <p:cNvPr id="18" name="Рисунок 17" descr="Изображение выглядит как текст, строительство, стена, инжиниринг&#10;&#10;Контент, сгенерированный ИИ, может содержать ошибки.">
            <a:extLst>
              <a:ext uri="{FF2B5EF4-FFF2-40B4-BE49-F238E27FC236}">
                <a16:creationId xmlns:a16="http://schemas.microsoft.com/office/drawing/2014/main" id="{93E643FB-20D0-395D-DE84-CE76E86CEE3C}"/>
              </a:ext>
            </a:extLst>
          </p:cNvPr>
          <p:cNvPicPr>
            <a:picLocks noChangeAspect="1"/>
          </p:cNvPicPr>
          <p:nvPr/>
        </p:nvPicPr>
        <p:blipFill>
          <a:blip r:embed="rId5"/>
          <a:stretch>
            <a:fillRect/>
          </a:stretch>
        </p:blipFill>
        <p:spPr>
          <a:xfrm>
            <a:off x="559594" y="4452721"/>
            <a:ext cx="3281362" cy="2211614"/>
          </a:xfrm>
          <a:prstGeom prst="rect">
            <a:avLst/>
          </a:prstGeom>
        </p:spPr>
      </p:pic>
      <p:pic>
        <p:nvPicPr>
          <p:cNvPr id="14" name="Рисунок 13" descr="Изображение выглядит как Мобильный телефон, текст, гаджет, офисные принадлежности&#10;&#10;Контент, сгенерированный ИИ, может содержать ошибки.">
            <a:extLst>
              <a:ext uri="{FF2B5EF4-FFF2-40B4-BE49-F238E27FC236}">
                <a16:creationId xmlns:a16="http://schemas.microsoft.com/office/drawing/2014/main" id="{E90D723E-5C2E-B6CB-C05C-B1A2698B21CB}"/>
              </a:ext>
            </a:extLst>
          </p:cNvPr>
          <p:cNvPicPr>
            <a:picLocks noChangeAspect="1"/>
          </p:cNvPicPr>
          <p:nvPr/>
        </p:nvPicPr>
        <p:blipFill>
          <a:blip r:embed="rId6"/>
          <a:stretch>
            <a:fillRect/>
          </a:stretch>
        </p:blipFill>
        <p:spPr>
          <a:xfrm>
            <a:off x="4381500" y="4171950"/>
            <a:ext cx="4676775" cy="26794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1534F7E-67A0-5116-60BA-509484311027}"/>
              </a:ext>
            </a:extLst>
          </p:cNvPr>
          <p:cNvSpPr txBox="1"/>
          <p:nvPr/>
        </p:nvSpPr>
        <p:spPr>
          <a:xfrm>
            <a:off x="4894861" y="102079"/>
            <a:ext cx="4095750" cy="3416320"/>
          </a:xfrm>
          <a:prstGeom prst="rect">
            <a:avLst/>
          </a:prstGeom>
          <a:noFill/>
        </p:spPr>
        <p:txBody>
          <a:bodyPr wrap="square" rtlCol="0">
            <a:spAutoFit/>
          </a:bodyPr>
          <a:lstStyle/>
          <a:p>
            <a:r>
              <a:rPr lang="kk-KZ" b="1" dirty="0"/>
              <a:t>5. Деструктивті емес сынау (</a:t>
            </a:r>
            <a:r>
              <a:rPr lang="en-US" b="1" dirty="0"/>
              <a:t>NDT)</a:t>
            </a:r>
          </a:p>
          <a:p>
            <a:pPr>
              <a:buFont typeface="Arial" panose="020B0604020202020204" pitchFamily="34" charset="0"/>
              <a:buChar char="•"/>
            </a:pPr>
            <a:r>
              <a:rPr lang="kk-KZ" b="1" dirty="0"/>
              <a:t>Ультрадыбыстық тексеру (</a:t>
            </a:r>
            <a:r>
              <a:rPr lang="en-US" b="1" dirty="0"/>
              <a:t>UT)</a:t>
            </a:r>
            <a:r>
              <a:rPr lang="en-US" dirty="0"/>
              <a:t>: </a:t>
            </a:r>
            <a:r>
              <a:rPr lang="kk-KZ" dirty="0"/>
              <a:t>Жоғары жиілікті дыбыс толқындары арқылы ішкі ақауларды анықтау.</a:t>
            </a:r>
          </a:p>
          <a:p>
            <a:pPr>
              <a:buFont typeface="Arial" panose="020B0604020202020204" pitchFamily="34" charset="0"/>
              <a:buChar char="•"/>
            </a:pPr>
            <a:r>
              <a:rPr lang="kk-KZ" b="1" dirty="0"/>
              <a:t>Рентгендік радиография</a:t>
            </a:r>
            <a:r>
              <a:rPr lang="kk-KZ" dirty="0"/>
              <a:t>: Ішкі құрылымдардағы ақауларды анықтау.</a:t>
            </a:r>
          </a:p>
          <a:p>
            <a:pPr>
              <a:buFont typeface="Arial" panose="020B0604020202020204" pitchFamily="34" charset="0"/>
              <a:buChar char="•"/>
            </a:pPr>
            <a:r>
              <a:rPr lang="kk-KZ" b="1" dirty="0"/>
              <a:t>Магниттік бөлшектерді тексеру (</a:t>
            </a:r>
            <a:r>
              <a:rPr lang="en-US" b="1" dirty="0"/>
              <a:t>MPT)</a:t>
            </a:r>
            <a:r>
              <a:rPr lang="en-US" dirty="0"/>
              <a:t>: </a:t>
            </a:r>
            <a:r>
              <a:rPr lang="kk-KZ" dirty="0"/>
              <a:t>Ферромагниттік материалдардағы беткі және ішкі ақауларды анықтау.</a:t>
            </a:r>
          </a:p>
          <a:p>
            <a:pPr>
              <a:buFont typeface="Arial" panose="020B0604020202020204" pitchFamily="34" charset="0"/>
              <a:buChar char="•"/>
            </a:pPr>
            <a:r>
              <a:rPr lang="kk-KZ" b="1" dirty="0"/>
              <a:t>Вихретоктық тексеру (</a:t>
            </a:r>
            <a:r>
              <a:rPr lang="en-US" b="1" dirty="0"/>
              <a:t>ECT)</a:t>
            </a:r>
            <a:r>
              <a:rPr lang="en-US" dirty="0"/>
              <a:t>: </a:t>
            </a:r>
            <a:r>
              <a:rPr lang="kk-KZ" dirty="0"/>
              <a:t>Өткізгіш материалдардағы беткі және терең ақауларды анықтау.</a:t>
            </a:r>
          </a:p>
        </p:txBody>
      </p:sp>
      <p:pic>
        <p:nvPicPr>
          <p:cNvPr id="10" name="Рисунок 9" descr="Изображение выглядит как человек, Медицинское оборудование, текст, в помещении&#10;&#10;Контент, сгенерированный ИИ, может содержать ошибки.">
            <a:extLst>
              <a:ext uri="{FF2B5EF4-FFF2-40B4-BE49-F238E27FC236}">
                <a16:creationId xmlns:a16="http://schemas.microsoft.com/office/drawing/2014/main" id="{CAE06999-47B3-5EB5-411C-816F070C7D46}"/>
              </a:ext>
            </a:extLst>
          </p:cNvPr>
          <p:cNvPicPr>
            <a:picLocks noChangeAspect="1"/>
          </p:cNvPicPr>
          <p:nvPr/>
        </p:nvPicPr>
        <p:blipFill>
          <a:blip r:embed="rId2"/>
          <a:stretch>
            <a:fillRect/>
          </a:stretch>
        </p:blipFill>
        <p:spPr>
          <a:xfrm>
            <a:off x="1890713" y="108019"/>
            <a:ext cx="2776538" cy="1847659"/>
          </a:xfrm>
          <a:prstGeom prst="rect">
            <a:avLst/>
          </a:prstGeom>
        </p:spPr>
      </p:pic>
      <p:pic>
        <p:nvPicPr>
          <p:cNvPr id="12" name="Рисунок 11" descr="Изображение выглядит как машина, электроника, Бытовая техника, дизайн&#10;&#10;Контент, сгенерированный ИИ, может содержать ошибки.">
            <a:extLst>
              <a:ext uri="{FF2B5EF4-FFF2-40B4-BE49-F238E27FC236}">
                <a16:creationId xmlns:a16="http://schemas.microsoft.com/office/drawing/2014/main" id="{3075474F-16A6-0124-83F1-64E4897DB804}"/>
              </a:ext>
            </a:extLst>
          </p:cNvPr>
          <p:cNvPicPr>
            <a:picLocks noChangeAspect="1"/>
          </p:cNvPicPr>
          <p:nvPr/>
        </p:nvPicPr>
        <p:blipFill>
          <a:blip r:embed="rId3"/>
          <a:stretch>
            <a:fillRect/>
          </a:stretch>
        </p:blipFill>
        <p:spPr>
          <a:xfrm>
            <a:off x="80963" y="3848963"/>
            <a:ext cx="5172075" cy="2872013"/>
          </a:xfrm>
          <a:prstGeom prst="rect">
            <a:avLst/>
          </a:prstGeom>
        </p:spPr>
      </p:pic>
      <p:pic>
        <p:nvPicPr>
          <p:cNvPr id="14" name="Рисунок 13" descr="Изображение выглядит как человек, одежда, на открытом воздухе, самолет&#10;&#10;Контент, сгенерированный ИИ, может содержать ошибки.">
            <a:extLst>
              <a:ext uri="{FF2B5EF4-FFF2-40B4-BE49-F238E27FC236}">
                <a16:creationId xmlns:a16="http://schemas.microsoft.com/office/drawing/2014/main" id="{E4C6937D-EDD5-4C86-7082-02950F78C02B}"/>
              </a:ext>
            </a:extLst>
          </p:cNvPr>
          <p:cNvPicPr>
            <a:picLocks noChangeAspect="1"/>
          </p:cNvPicPr>
          <p:nvPr/>
        </p:nvPicPr>
        <p:blipFill>
          <a:blip r:embed="rId4"/>
          <a:stretch>
            <a:fillRect/>
          </a:stretch>
        </p:blipFill>
        <p:spPr>
          <a:xfrm>
            <a:off x="5605462" y="4262437"/>
            <a:ext cx="3385149" cy="2252663"/>
          </a:xfrm>
          <a:prstGeom prst="rect">
            <a:avLst/>
          </a:prstGeom>
        </p:spPr>
      </p:pic>
      <p:pic>
        <p:nvPicPr>
          <p:cNvPr id="16" name="Рисунок 15" descr="Изображение выглядит как текст, автокомпонент, искусство&#10;&#10;Контент, сгенерированный ИИ, может содержать ошибки.">
            <a:extLst>
              <a:ext uri="{FF2B5EF4-FFF2-40B4-BE49-F238E27FC236}">
                <a16:creationId xmlns:a16="http://schemas.microsoft.com/office/drawing/2014/main" id="{C2EE754C-DAE4-549B-591E-553B4AC36A31}"/>
              </a:ext>
            </a:extLst>
          </p:cNvPr>
          <p:cNvPicPr>
            <a:picLocks noChangeAspect="1"/>
          </p:cNvPicPr>
          <p:nvPr/>
        </p:nvPicPr>
        <p:blipFill>
          <a:blip r:embed="rId5"/>
          <a:stretch>
            <a:fillRect/>
          </a:stretch>
        </p:blipFill>
        <p:spPr>
          <a:xfrm>
            <a:off x="171451" y="2083385"/>
            <a:ext cx="2733675" cy="1666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264B6E1-CBCB-FFA3-50DC-6B098B27D1A3}"/>
              </a:ext>
            </a:extLst>
          </p:cNvPr>
          <p:cNvSpPr txBox="1"/>
          <p:nvPr/>
        </p:nvSpPr>
        <p:spPr>
          <a:xfrm>
            <a:off x="4324350" y="98494"/>
            <a:ext cx="4486275" cy="2308324"/>
          </a:xfrm>
          <a:prstGeom prst="rect">
            <a:avLst/>
          </a:prstGeom>
          <a:noFill/>
        </p:spPr>
        <p:txBody>
          <a:bodyPr wrap="square" rtlCol="0">
            <a:spAutoFit/>
          </a:bodyPr>
          <a:lstStyle/>
          <a:p>
            <a:r>
              <a:rPr lang="kk-KZ" b="1" dirty="0"/>
              <a:t>6. Жану және энергия жүйелерін сынау</a:t>
            </a:r>
          </a:p>
          <a:p>
            <a:pPr>
              <a:buFont typeface="Arial" panose="020B0604020202020204" pitchFamily="34" charset="0"/>
              <a:buChar char="•"/>
            </a:pPr>
            <a:r>
              <a:rPr lang="kk-KZ" b="1" dirty="0"/>
              <a:t>Бомбалық калориметрия</a:t>
            </a:r>
            <a:r>
              <a:rPr lang="kk-KZ" dirty="0"/>
              <a:t>: Отынның жану жылуын өлшейді.</a:t>
            </a:r>
          </a:p>
          <a:p>
            <a:pPr>
              <a:buFont typeface="Arial" panose="020B0604020202020204" pitchFamily="34" charset="0"/>
              <a:buChar char="•"/>
            </a:pPr>
            <a:r>
              <a:rPr lang="kk-KZ" b="1" dirty="0"/>
              <a:t>Эмиссияны сынау</a:t>
            </a:r>
            <a:r>
              <a:rPr lang="kk-KZ" dirty="0"/>
              <a:t>: Жану процестерінен шығатын ластаушы заттарды талдайды.</a:t>
            </a:r>
          </a:p>
          <a:p>
            <a:pPr>
              <a:buFont typeface="Arial" panose="020B0604020202020204" pitchFamily="34" charset="0"/>
              <a:buChar char="•"/>
            </a:pPr>
            <a:r>
              <a:rPr lang="kk-KZ" b="1" dirty="0"/>
              <a:t>Жылу тасымалын зерттеу</a:t>
            </a:r>
            <a:r>
              <a:rPr lang="kk-KZ" dirty="0"/>
              <a:t>: Жылу өткізгіштік, конвекция және сәуле тасымалы процестерін зерттеу.</a:t>
            </a:r>
          </a:p>
        </p:txBody>
      </p:sp>
      <p:pic>
        <p:nvPicPr>
          <p:cNvPr id="12" name="Рисунок 11" descr="Изображение выглядит как текст, снимок экрана, диаграмма, дизайн&#10;&#10;Контент, сгенерированный ИИ, может содержать ошибки.">
            <a:extLst>
              <a:ext uri="{FF2B5EF4-FFF2-40B4-BE49-F238E27FC236}">
                <a16:creationId xmlns:a16="http://schemas.microsoft.com/office/drawing/2014/main" id="{2D3D55CE-BCF4-4554-36DF-E62CD486E1AC}"/>
              </a:ext>
            </a:extLst>
          </p:cNvPr>
          <p:cNvPicPr>
            <a:picLocks noChangeAspect="1"/>
          </p:cNvPicPr>
          <p:nvPr/>
        </p:nvPicPr>
        <p:blipFill>
          <a:blip r:embed="rId2"/>
          <a:stretch>
            <a:fillRect/>
          </a:stretch>
        </p:blipFill>
        <p:spPr>
          <a:xfrm>
            <a:off x="533399" y="117544"/>
            <a:ext cx="3332874" cy="2308324"/>
          </a:xfrm>
          <a:prstGeom prst="rect">
            <a:avLst/>
          </a:prstGeom>
        </p:spPr>
      </p:pic>
      <p:pic>
        <p:nvPicPr>
          <p:cNvPr id="14" name="Рисунок 13" descr="Изображение выглядит как текст, колесо, Наземный транспорт, транспортное средство&#10;&#10;Контент, сгенерированный ИИ, может содержать ошибки.">
            <a:extLst>
              <a:ext uri="{FF2B5EF4-FFF2-40B4-BE49-F238E27FC236}">
                <a16:creationId xmlns:a16="http://schemas.microsoft.com/office/drawing/2014/main" id="{13877C08-5208-63EB-9A9B-8FEF7227663D}"/>
              </a:ext>
            </a:extLst>
          </p:cNvPr>
          <p:cNvPicPr>
            <a:picLocks noChangeAspect="1"/>
          </p:cNvPicPr>
          <p:nvPr/>
        </p:nvPicPr>
        <p:blipFill>
          <a:blip r:embed="rId3"/>
          <a:stretch>
            <a:fillRect/>
          </a:stretch>
        </p:blipFill>
        <p:spPr>
          <a:xfrm>
            <a:off x="271462" y="3109912"/>
            <a:ext cx="4300538" cy="2861813"/>
          </a:xfrm>
          <a:prstGeom prst="rect">
            <a:avLst/>
          </a:prstGeom>
        </p:spPr>
      </p:pic>
      <p:pic>
        <p:nvPicPr>
          <p:cNvPr id="16" name="Рисунок 15" descr="Изображение выглядит как текст, безалкогольный напиток, Детское искусство, искусство&#10;&#10;Контент, сгенерированный ИИ, может содержать ошибки.">
            <a:extLst>
              <a:ext uri="{FF2B5EF4-FFF2-40B4-BE49-F238E27FC236}">
                <a16:creationId xmlns:a16="http://schemas.microsoft.com/office/drawing/2014/main" id="{410AE9FD-18A6-7A9E-2D0D-5556FFF07C4C}"/>
              </a:ext>
            </a:extLst>
          </p:cNvPr>
          <p:cNvPicPr>
            <a:picLocks noChangeAspect="1"/>
          </p:cNvPicPr>
          <p:nvPr/>
        </p:nvPicPr>
        <p:blipFill>
          <a:blip r:embed="rId4"/>
          <a:stretch>
            <a:fillRect/>
          </a:stretch>
        </p:blipFill>
        <p:spPr>
          <a:xfrm>
            <a:off x="5281612" y="2368718"/>
            <a:ext cx="3281363" cy="1843709"/>
          </a:xfrm>
          <a:prstGeom prst="rect">
            <a:avLst/>
          </a:prstGeom>
        </p:spPr>
      </p:pic>
      <p:pic>
        <p:nvPicPr>
          <p:cNvPr id="18" name="Рисунок 17" descr="Изображение выглядит как машина, Электрическая проводка, инжиниринг, в помещении&#10;&#10;Контент, сгенерированный ИИ, может содержать ошибки.">
            <a:extLst>
              <a:ext uri="{FF2B5EF4-FFF2-40B4-BE49-F238E27FC236}">
                <a16:creationId xmlns:a16="http://schemas.microsoft.com/office/drawing/2014/main" id="{8FD311DC-EF11-6D41-2C2F-BF624DF35586}"/>
              </a:ext>
            </a:extLst>
          </p:cNvPr>
          <p:cNvPicPr>
            <a:picLocks noChangeAspect="1"/>
          </p:cNvPicPr>
          <p:nvPr/>
        </p:nvPicPr>
        <p:blipFill>
          <a:blip r:embed="rId5"/>
          <a:stretch>
            <a:fillRect/>
          </a:stretch>
        </p:blipFill>
        <p:spPr>
          <a:xfrm>
            <a:off x="5281612" y="4320153"/>
            <a:ext cx="3157538" cy="243935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5E03F9B-5277-8B0A-3EA2-7F0CE0A5269E}"/>
              </a:ext>
            </a:extLst>
          </p:cNvPr>
          <p:cNvSpPr txBox="1"/>
          <p:nvPr/>
        </p:nvSpPr>
        <p:spPr>
          <a:xfrm>
            <a:off x="4257677" y="85725"/>
            <a:ext cx="4648198" cy="2031325"/>
          </a:xfrm>
          <a:prstGeom prst="rect">
            <a:avLst/>
          </a:prstGeom>
          <a:noFill/>
        </p:spPr>
        <p:txBody>
          <a:bodyPr wrap="square" rtlCol="0">
            <a:spAutoFit/>
          </a:bodyPr>
          <a:lstStyle/>
          <a:p>
            <a:r>
              <a:rPr lang="kk-KZ" b="1" dirty="0"/>
              <a:t>7. Жел туннельдері және аэродинамикалық сынау</a:t>
            </a:r>
          </a:p>
          <a:p>
            <a:pPr>
              <a:buFont typeface="Arial" panose="020B0604020202020204" pitchFamily="34" charset="0"/>
              <a:buChar char="•"/>
            </a:pPr>
            <a:r>
              <a:rPr lang="kk-KZ" b="1" dirty="0"/>
              <a:t>Аэродинамикалық сынақтар</a:t>
            </a:r>
            <a:r>
              <a:rPr lang="kk-KZ" dirty="0"/>
              <a:t>: Көлік құралдары, ұшақтар және ғимараттардағы ауа ағынын зерттеу.</a:t>
            </a:r>
          </a:p>
          <a:p>
            <a:pPr>
              <a:buFont typeface="Arial" panose="020B0604020202020204" pitchFamily="34" charset="0"/>
              <a:buChar char="•"/>
            </a:pPr>
            <a:r>
              <a:rPr lang="kk-KZ" b="1" dirty="0"/>
              <a:t>Шекаралық қабат талдауы</a:t>
            </a:r>
            <a:r>
              <a:rPr lang="kk-KZ" dirty="0"/>
              <a:t>: Беткі ағын қозғалысын зерттеу.</a:t>
            </a:r>
          </a:p>
        </p:txBody>
      </p:sp>
      <p:pic>
        <p:nvPicPr>
          <p:cNvPr id="10" name="Рисунок 9" descr="Изображение выглядит как транспортное средство, автокомпонент, шина, Наземный транспорт&#10;&#10;Контент, сгенерированный ИИ, может содержать ошибки.">
            <a:extLst>
              <a:ext uri="{FF2B5EF4-FFF2-40B4-BE49-F238E27FC236}">
                <a16:creationId xmlns:a16="http://schemas.microsoft.com/office/drawing/2014/main" id="{4F5BCAFB-C8DC-1347-D93A-DE3743B6E342}"/>
              </a:ext>
            </a:extLst>
          </p:cNvPr>
          <p:cNvPicPr>
            <a:picLocks noChangeAspect="1"/>
          </p:cNvPicPr>
          <p:nvPr/>
        </p:nvPicPr>
        <p:blipFill>
          <a:blip r:embed="rId2"/>
          <a:stretch>
            <a:fillRect/>
          </a:stretch>
        </p:blipFill>
        <p:spPr>
          <a:xfrm>
            <a:off x="423557" y="2343150"/>
            <a:ext cx="3581400" cy="2005584"/>
          </a:xfrm>
          <a:prstGeom prst="rect">
            <a:avLst/>
          </a:prstGeom>
        </p:spPr>
      </p:pic>
      <p:pic>
        <p:nvPicPr>
          <p:cNvPr id="12" name="Рисунок 11" descr="Изображение выглядит как текст, транспортное средство, Наземный транспорт, колесо&#10;&#10;Контент, сгенерированный ИИ, может содержать ошибки.">
            <a:extLst>
              <a:ext uri="{FF2B5EF4-FFF2-40B4-BE49-F238E27FC236}">
                <a16:creationId xmlns:a16="http://schemas.microsoft.com/office/drawing/2014/main" id="{040F94DD-F1BF-613B-5C08-8D55C4BDABDE}"/>
              </a:ext>
            </a:extLst>
          </p:cNvPr>
          <p:cNvPicPr>
            <a:picLocks noChangeAspect="1"/>
          </p:cNvPicPr>
          <p:nvPr/>
        </p:nvPicPr>
        <p:blipFill>
          <a:blip r:embed="rId3"/>
          <a:stretch>
            <a:fillRect/>
          </a:stretch>
        </p:blipFill>
        <p:spPr>
          <a:xfrm>
            <a:off x="238125" y="200024"/>
            <a:ext cx="3766832" cy="1819275"/>
          </a:xfrm>
          <a:prstGeom prst="rect">
            <a:avLst/>
          </a:prstGeom>
        </p:spPr>
      </p:pic>
      <p:pic>
        <p:nvPicPr>
          <p:cNvPr id="14" name="Рисунок 13" descr="Изображение выглядит как снимок экрана, линия, текст, диаграмма&#10;&#10;Контент, сгенерированный ИИ, может содержать ошибки.">
            <a:extLst>
              <a:ext uri="{FF2B5EF4-FFF2-40B4-BE49-F238E27FC236}">
                <a16:creationId xmlns:a16="http://schemas.microsoft.com/office/drawing/2014/main" id="{C3F13721-52B1-2600-D2B7-42CF58D921F9}"/>
              </a:ext>
            </a:extLst>
          </p:cNvPr>
          <p:cNvPicPr>
            <a:picLocks noChangeAspect="1"/>
          </p:cNvPicPr>
          <p:nvPr/>
        </p:nvPicPr>
        <p:blipFill>
          <a:blip r:embed="rId4"/>
          <a:stretch>
            <a:fillRect/>
          </a:stretch>
        </p:blipFill>
        <p:spPr>
          <a:xfrm>
            <a:off x="4691062" y="2100667"/>
            <a:ext cx="3430952" cy="2157984"/>
          </a:xfrm>
          <a:prstGeom prst="rect">
            <a:avLst/>
          </a:prstGeom>
        </p:spPr>
      </p:pic>
      <p:pic>
        <p:nvPicPr>
          <p:cNvPr id="16" name="Рисунок 15" descr="Изображение выглядит как текст, линия, диаграмма, График&#10;&#10;Контент, сгенерированный ИИ, может содержать ошибки.">
            <a:extLst>
              <a:ext uri="{FF2B5EF4-FFF2-40B4-BE49-F238E27FC236}">
                <a16:creationId xmlns:a16="http://schemas.microsoft.com/office/drawing/2014/main" id="{6F327E82-DCCD-DBD3-14CC-E8A6CF63A3B7}"/>
              </a:ext>
            </a:extLst>
          </p:cNvPr>
          <p:cNvPicPr>
            <a:picLocks noChangeAspect="1"/>
          </p:cNvPicPr>
          <p:nvPr/>
        </p:nvPicPr>
        <p:blipFill>
          <a:blip r:embed="rId5"/>
          <a:stretch>
            <a:fillRect/>
          </a:stretch>
        </p:blipFill>
        <p:spPr>
          <a:xfrm>
            <a:off x="423556" y="4672584"/>
            <a:ext cx="3365103" cy="1747265"/>
          </a:xfrm>
          <a:prstGeom prst="rect">
            <a:avLst/>
          </a:prstGeom>
        </p:spPr>
      </p:pic>
      <p:pic>
        <p:nvPicPr>
          <p:cNvPr id="18" name="Рисунок 17" descr="Изображение выглядит как снимок экрана, самолет&#10;&#10;Контент, сгенерированный ИИ, может содержать ошибки.">
            <a:extLst>
              <a:ext uri="{FF2B5EF4-FFF2-40B4-BE49-F238E27FC236}">
                <a16:creationId xmlns:a16="http://schemas.microsoft.com/office/drawing/2014/main" id="{E7697B95-713B-7E7F-E52A-DE4E867CC9C3}"/>
              </a:ext>
            </a:extLst>
          </p:cNvPr>
          <p:cNvPicPr>
            <a:picLocks noChangeAspect="1"/>
          </p:cNvPicPr>
          <p:nvPr/>
        </p:nvPicPr>
        <p:blipFill>
          <a:blip r:embed="rId6"/>
          <a:stretch>
            <a:fillRect/>
          </a:stretch>
        </p:blipFill>
        <p:spPr>
          <a:xfrm>
            <a:off x="4419599" y="4438650"/>
            <a:ext cx="3800475" cy="212826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263EDB7-16FF-4AF8-42B0-4864DD6EE8A8}"/>
              </a:ext>
            </a:extLst>
          </p:cNvPr>
          <p:cNvSpPr txBox="1"/>
          <p:nvPr/>
        </p:nvSpPr>
        <p:spPr>
          <a:xfrm>
            <a:off x="5353049" y="327094"/>
            <a:ext cx="3733803" cy="3416320"/>
          </a:xfrm>
          <a:prstGeom prst="rect">
            <a:avLst/>
          </a:prstGeom>
          <a:noFill/>
        </p:spPr>
        <p:txBody>
          <a:bodyPr wrap="square" rtlCol="0">
            <a:spAutoFit/>
          </a:bodyPr>
          <a:lstStyle/>
          <a:p>
            <a:r>
              <a:rPr lang="kk-KZ" b="1" dirty="0"/>
              <a:t>8. Эксперименттік кернеу талдауы</a:t>
            </a:r>
          </a:p>
          <a:p>
            <a:pPr>
              <a:buFont typeface="Arial" panose="020B0604020202020204" pitchFamily="34" charset="0"/>
              <a:buChar char="•"/>
            </a:pPr>
            <a:r>
              <a:rPr lang="kk-KZ" b="1" dirty="0"/>
              <a:t>Деформация датчиктері</a:t>
            </a:r>
            <a:r>
              <a:rPr lang="kk-KZ" dirty="0"/>
              <a:t>: Материалдардың созылу және қысылуын өлшеу.</a:t>
            </a:r>
          </a:p>
          <a:p>
            <a:pPr>
              <a:buFont typeface="Arial" panose="020B0604020202020204" pitchFamily="34" charset="0"/>
              <a:buChar char="•"/>
            </a:pPr>
            <a:r>
              <a:rPr lang="kk-KZ" b="1" dirty="0"/>
              <a:t>Фотоэластикалық талдау</a:t>
            </a:r>
            <a:r>
              <a:rPr lang="kk-KZ" dirty="0"/>
              <a:t>: Арнайы оптикалық материалдарды қолдану арқылы кернеудің таралуын визуалдау.</a:t>
            </a:r>
          </a:p>
          <a:p>
            <a:pPr>
              <a:buFont typeface="Arial" panose="020B0604020202020204" pitchFamily="34" charset="0"/>
              <a:buChar char="•"/>
            </a:pPr>
            <a:r>
              <a:rPr lang="kk-KZ" b="1" dirty="0"/>
              <a:t>Сандық кескін корреляциясы (</a:t>
            </a:r>
            <a:r>
              <a:rPr lang="en-US" b="1" dirty="0"/>
              <a:t>DIC)</a:t>
            </a:r>
            <a:r>
              <a:rPr lang="en-US" dirty="0"/>
              <a:t>: </a:t>
            </a:r>
            <a:r>
              <a:rPr lang="kk-KZ" dirty="0"/>
              <a:t>Оптикалық әдістермен материалдардың кернеу және деформациясын талдау.</a:t>
            </a:r>
          </a:p>
        </p:txBody>
      </p:sp>
      <p:pic>
        <p:nvPicPr>
          <p:cNvPr id="10" name="Рисунок 9" descr="Изображение выглядит как снимок экрана, дизайн&#10;&#10;Контент, сгенерированный ИИ, может содержать ошибки.">
            <a:extLst>
              <a:ext uri="{FF2B5EF4-FFF2-40B4-BE49-F238E27FC236}">
                <a16:creationId xmlns:a16="http://schemas.microsoft.com/office/drawing/2014/main" id="{EA45095B-BAFA-02C6-613E-530FC3AE12CA}"/>
              </a:ext>
            </a:extLst>
          </p:cNvPr>
          <p:cNvPicPr>
            <a:picLocks noChangeAspect="1"/>
          </p:cNvPicPr>
          <p:nvPr/>
        </p:nvPicPr>
        <p:blipFill>
          <a:blip r:embed="rId2"/>
          <a:stretch>
            <a:fillRect/>
          </a:stretch>
        </p:blipFill>
        <p:spPr>
          <a:xfrm>
            <a:off x="890587" y="149523"/>
            <a:ext cx="3414713" cy="1628556"/>
          </a:xfrm>
          <a:prstGeom prst="rect">
            <a:avLst/>
          </a:prstGeom>
        </p:spPr>
      </p:pic>
      <p:pic>
        <p:nvPicPr>
          <p:cNvPr id="12" name="Рисунок 11" descr="Изображение выглядит как инструмент, кабель, офисные принадлежности, желтый&#10;&#10;Контент, сгенерированный ИИ, может содержать ошибки.">
            <a:extLst>
              <a:ext uri="{FF2B5EF4-FFF2-40B4-BE49-F238E27FC236}">
                <a16:creationId xmlns:a16="http://schemas.microsoft.com/office/drawing/2014/main" id="{2D6367A9-1E07-FA71-88E1-15BBD2A636BC}"/>
              </a:ext>
            </a:extLst>
          </p:cNvPr>
          <p:cNvPicPr>
            <a:picLocks noChangeAspect="1"/>
          </p:cNvPicPr>
          <p:nvPr/>
        </p:nvPicPr>
        <p:blipFill>
          <a:blip r:embed="rId3"/>
          <a:stretch>
            <a:fillRect/>
          </a:stretch>
        </p:blipFill>
        <p:spPr>
          <a:xfrm>
            <a:off x="141241" y="2259046"/>
            <a:ext cx="1708160" cy="1708160"/>
          </a:xfrm>
          <a:prstGeom prst="rect">
            <a:avLst/>
          </a:prstGeom>
        </p:spPr>
      </p:pic>
      <p:pic>
        <p:nvPicPr>
          <p:cNvPr id="14" name="Рисунок 13" descr="Изображение выглядит как Красочность, свет, лампа&#10;&#10;Контент, сгенерированный ИИ, может содержать ошибки.">
            <a:extLst>
              <a:ext uri="{FF2B5EF4-FFF2-40B4-BE49-F238E27FC236}">
                <a16:creationId xmlns:a16="http://schemas.microsoft.com/office/drawing/2014/main" id="{D4971C26-6357-B4CE-65C1-F6D299FE209D}"/>
              </a:ext>
            </a:extLst>
          </p:cNvPr>
          <p:cNvPicPr>
            <a:picLocks noChangeAspect="1"/>
          </p:cNvPicPr>
          <p:nvPr/>
        </p:nvPicPr>
        <p:blipFill>
          <a:blip r:embed="rId4"/>
          <a:stretch>
            <a:fillRect/>
          </a:stretch>
        </p:blipFill>
        <p:spPr>
          <a:xfrm>
            <a:off x="5016963" y="4391023"/>
            <a:ext cx="3861723" cy="2266950"/>
          </a:xfrm>
          <a:prstGeom prst="rect">
            <a:avLst/>
          </a:prstGeom>
        </p:spPr>
      </p:pic>
      <p:pic>
        <p:nvPicPr>
          <p:cNvPr id="16" name="Рисунок 15" descr="Изображение выглядит как текст, компьютер, зарисовка, дизайн&#10;&#10;Контент, сгенерированный ИИ, может содержать ошибки.">
            <a:extLst>
              <a:ext uri="{FF2B5EF4-FFF2-40B4-BE49-F238E27FC236}">
                <a16:creationId xmlns:a16="http://schemas.microsoft.com/office/drawing/2014/main" id="{0341A002-AA7F-B6C2-8DB2-3AFD255DF2B1}"/>
              </a:ext>
            </a:extLst>
          </p:cNvPr>
          <p:cNvPicPr>
            <a:picLocks noChangeAspect="1"/>
          </p:cNvPicPr>
          <p:nvPr/>
        </p:nvPicPr>
        <p:blipFill>
          <a:blip r:embed="rId5"/>
          <a:stretch>
            <a:fillRect/>
          </a:stretch>
        </p:blipFill>
        <p:spPr>
          <a:xfrm>
            <a:off x="141241" y="4705349"/>
            <a:ext cx="4584792" cy="1638299"/>
          </a:xfrm>
          <a:prstGeom prst="rect">
            <a:avLst/>
          </a:prstGeom>
        </p:spPr>
      </p:pic>
      <p:pic>
        <p:nvPicPr>
          <p:cNvPr id="18" name="Рисунок 17" descr="Изображение выглядит как текст, оружие, снимок экрана, Оружие дальнего боя&#10;&#10;Контент, сгенерированный ИИ, может содержать ошибки.">
            <a:extLst>
              <a:ext uri="{FF2B5EF4-FFF2-40B4-BE49-F238E27FC236}">
                <a16:creationId xmlns:a16="http://schemas.microsoft.com/office/drawing/2014/main" id="{33C858FB-C1A2-0595-8D43-047140B03523}"/>
              </a:ext>
            </a:extLst>
          </p:cNvPr>
          <p:cNvPicPr>
            <a:picLocks noChangeAspect="1"/>
          </p:cNvPicPr>
          <p:nvPr/>
        </p:nvPicPr>
        <p:blipFill>
          <a:blip r:embed="rId6"/>
          <a:stretch>
            <a:fillRect/>
          </a:stretch>
        </p:blipFill>
        <p:spPr>
          <a:xfrm>
            <a:off x="2076143" y="2048164"/>
            <a:ext cx="3200706" cy="21299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334</TotalTime>
  <Words>600</Words>
  <Application>Microsoft Office PowerPoint</Application>
  <PresentationFormat>Экран (4:3)</PresentationFormat>
  <Paragraphs>59</Paragraphs>
  <Slides>12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Yerzhan</cp:lastModifiedBy>
  <cp:revision>43</cp:revision>
  <dcterms:created xsi:type="dcterms:W3CDTF">2013-01-27T09:14:16Z</dcterms:created>
  <dcterms:modified xsi:type="dcterms:W3CDTF">2025-02-11T06:57:33Z</dcterms:modified>
  <cp:category/>
</cp:coreProperties>
</file>